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627"/>
    <p:restoredTop sz="94651"/>
  </p:normalViewPr>
  <p:slideViewPr>
    <p:cSldViewPr snapToGrid="0" snapToObjects="1">
      <p:cViewPr>
        <p:scale>
          <a:sx n="120" d="100"/>
          <a:sy n="120" d="100"/>
        </p:scale>
        <p:origin x="-408" y="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A9BAA19-2903-104A-B54B-8A934A6B6090}"/>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EC071896-824B-2A4F-8B57-1E8208613BA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D3305F53-771B-2C46-AE03-30BDA7213D94}"/>
              </a:ext>
            </a:extLst>
          </p:cNvPr>
          <p:cNvSpPr>
            <a:spLocks noGrp="1"/>
          </p:cNvSpPr>
          <p:nvPr>
            <p:ph type="dt" sz="half" idx="10"/>
          </p:nvPr>
        </p:nvSpPr>
        <p:spPr/>
        <p:txBody>
          <a:bodyPr/>
          <a:lstStyle/>
          <a:p>
            <a:fld id="{69B376CC-7B76-E842-8D2A-0C68EEA20534}" type="datetimeFigureOut">
              <a:rPr kumimoji="1" lang="ja-JP" altLang="en-US" smtClean="0"/>
              <a:t>2021/6/15</a:t>
            </a:fld>
            <a:endParaRPr kumimoji="1" lang="ja-JP" altLang="en-US"/>
          </a:p>
        </p:txBody>
      </p:sp>
      <p:sp>
        <p:nvSpPr>
          <p:cNvPr id="5" name="フッター プレースホルダー 4">
            <a:extLst>
              <a:ext uri="{FF2B5EF4-FFF2-40B4-BE49-F238E27FC236}">
                <a16:creationId xmlns:a16="http://schemas.microsoft.com/office/drawing/2014/main" id="{3FCC7F2C-FB63-0547-9563-E141E898CA42}"/>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8D11BF0D-95DC-0940-AAD9-0B010B5586A7}"/>
              </a:ext>
            </a:extLst>
          </p:cNvPr>
          <p:cNvSpPr>
            <a:spLocks noGrp="1"/>
          </p:cNvSpPr>
          <p:nvPr>
            <p:ph type="sldNum" sz="quarter" idx="12"/>
          </p:nvPr>
        </p:nvSpPr>
        <p:spPr/>
        <p:txBody>
          <a:bodyPr/>
          <a:lstStyle/>
          <a:p>
            <a:fld id="{159C5839-C1EF-0347-8FB3-915D32CF39C0}" type="slidenum">
              <a:rPr kumimoji="1" lang="ja-JP" altLang="en-US" smtClean="0"/>
              <a:t>‹#›</a:t>
            </a:fld>
            <a:endParaRPr kumimoji="1" lang="ja-JP" altLang="en-US"/>
          </a:p>
        </p:txBody>
      </p:sp>
    </p:spTree>
    <p:extLst>
      <p:ext uri="{BB962C8B-B14F-4D97-AF65-F5344CB8AC3E}">
        <p14:creationId xmlns:p14="http://schemas.microsoft.com/office/powerpoint/2010/main" val="4477245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554F08B-70AF-7849-BA78-650114D93752}"/>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F106949E-1D1F-684D-9C2E-BDFE484CD20D}"/>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53CB441E-066D-0644-B02A-3AF78042D722}"/>
              </a:ext>
            </a:extLst>
          </p:cNvPr>
          <p:cNvSpPr>
            <a:spLocks noGrp="1"/>
          </p:cNvSpPr>
          <p:nvPr>
            <p:ph type="dt" sz="half" idx="10"/>
          </p:nvPr>
        </p:nvSpPr>
        <p:spPr/>
        <p:txBody>
          <a:bodyPr/>
          <a:lstStyle/>
          <a:p>
            <a:fld id="{69B376CC-7B76-E842-8D2A-0C68EEA20534}" type="datetimeFigureOut">
              <a:rPr kumimoji="1" lang="ja-JP" altLang="en-US" smtClean="0"/>
              <a:t>2021/6/15</a:t>
            </a:fld>
            <a:endParaRPr kumimoji="1" lang="ja-JP" altLang="en-US"/>
          </a:p>
        </p:txBody>
      </p:sp>
      <p:sp>
        <p:nvSpPr>
          <p:cNvPr id="5" name="フッター プレースホルダー 4">
            <a:extLst>
              <a:ext uri="{FF2B5EF4-FFF2-40B4-BE49-F238E27FC236}">
                <a16:creationId xmlns:a16="http://schemas.microsoft.com/office/drawing/2014/main" id="{EEAD6BE0-A176-6F40-9DA1-DBCA4B413A04}"/>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B016826C-FE5B-CB47-A3EC-0D24C7D4A132}"/>
              </a:ext>
            </a:extLst>
          </p:cNvPr>
          <p:cNvSpPr>
            <a:spLocks noGrp="1"/>
          </p:cNvSpPr>
          <p:nvPr>
            <p:ph type="sldNum" sz="quarter" idx="12"/>
          </p:nvPr>
        </p:nvSpPr>
        <p:spPr/>
        <p:txBody>
          <a:bodyPr/>
          <a:lstStyle/>
          <a:p>
            <a:fld id="{159C5839-C1EF-0347-8FB3-915D32CF39C0}" type="slidenum">
              <a:rPr kumimoji="1" lang="ja-JP" altLang="en-US" smtClean="0"/>
              <a:t>‹#›</a:t>
            </a:fld>
            <a:endParaRPr kumimoji="1" lang="ja-JP" altLang="en-US"/>
          </a:p>
        </p:txBody>
      </p:sp>
    </p:spTree>
    <p:extLst>
      <p:ext uri="{BB962C8B-B14F-4D97-AF65-F5344CB8AC3E}">
        <p14:creationId xmlns:p14="http://schemas.microsoft.com/office/powerpoint/2010/main" val="35135888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9B57DEF1-4A2E-EC43-A536-097C64188C32}"/>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475E6AE0-4552-4D4F-ABDA-D2DB1C10956A}"/>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CA21975F-46BC-E742-921C-A6005A6FBA85}"/>
              </a:ext>
            </a:extLst>
          </p:cNvPr>
          <p:cNvSpPr>
            <a:spLocks noGrp="1"/>
          </p:cNvSpPr>
          <p:nvPr>
            <p:ph type="dt" sz="half" idx="10"/>
          </p:nvPr>
        </p:nvSpPr>
        <p:spPr/>
        <p:txBody>
          <a:bodyPr/>
          <a:lstStyle/>
          <a:p>
            <a:fld id="{69B376CC-7B76-E842-8D2A-0C68EEA20534}" type="datetimeFigureOut">
              <a:rPr kumimoji="1" lang="ja-JP" altLang="en-US" smtClean="0"/>
              <a:t>2021/6/15</a:t>
            </a:fld>
            <a:endParaRPr kumimoji="1" lang="ja-JP" altLang="en-US"/>
          </a:p>
        </p:txBody>
      </p:sp>
      <p:sp>
        <p:nvSpPr>
          <p:cNvPr id="5" name="フッター プレースホルダー 4">
            <a:extLst>
              <a:ext uri="{FF2B5EF4-FFF2-40B4-BE49-F238E27FC236}">
                <a16:creationId xmlns:a16="http://schemas.microsoft.com/office/drawing/2014/main" id="{F6F0FB5F-AEE8-904C-AC30-BD62EE659E44}"/>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3E6096E0-8956-994A-BE15-CB800C0F6C17}"/>
              </a:ext>
            </a:extLst>
          </p:cNvPr>
          <p:cNvSpPr>
            <a:spLocks noGrp="1"/>
          </p:cNvSpPr>
          <p:nvPr>
            <p:ph type="sldNum" sz="quarter" idx="12"/>
          </p:nvPr>
        </p:nvSpPr>
        <p:spPr/>
        <p:txBody>
          <a:bodyPr/>
          <a:lstStyle/>
          <a:p>
            <a:fld id="{159C5839-C1EF-0347-8FB3-915D32CF39C0}" type="slidenum">
              <a:rPr kumimoji="1" lang="ja-JP" altLang="en-US" smtClean="0"/>
              <a:t>‹#›</a:t>
            </a:fld>
            <a:endParaRPr kumimoji="1" lang="ja-JP" altLang="en-US"/>
          </a:p>
        </p:txBody>
      </p:sp>
    </p:spTree>
    <p:extLst>
      <p:ext uri="{BB962C8B-B14F-4D97-AF65-F5344CB8AC3E}">
        <p14:creationId xmlns:p14="http://schemas.microsoft.com/office/powerpoint/2010/main" val="7113496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BF5DE0B-D8FA-FE4E-9E9E-995FDFDBCF8F}"/>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B2D52454-164E-894C-ACEE-A4F51BD8FEDF}"/>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0DE0D81F-FECA-A746-AF57-D75A92E1A4E2}"/>
              </a:ext>
            </a:extLst>
          </p:cNvPr>
          <p:cNvSpPr>
            <a:spLocks noGrp="1"/>
          </p:cNvSpPr>
          <p:nvPr>
            <p:ph type="dt" sz="half" idx="10"/>
          </p:nvPr>
        </p:nvSpPr>
        <p:spPr/>
        <p:txBody>
          <a:bodyPr/>
          <a:lstStyle/>
          <a:p>
            <a:fld id="{69B376CC-7B76-E842-8D2A-0C68EEA20534}" type="datetimeFigureOut">
              <a:rPr kumimoji="1" lang="ja-JP" altLang="en-US" smtClean="0"/>
              <a:t>2021/6/15</a:t>
            </a:fld>
            <a:endParaRPr kumimoji="1" lang="ja-JP" altLang="en-US"/>
          </a:p>
        </p:txBody>
      </p:sp>
      <p:sp>
        <p:nvSpPr>
          <p:cNvPr id="5" name="フッター プレースホルダー 4">
            <a:extLst>
              <a:ext uri="{FF2B5EF4-FFF2-40B4-BE49-F238E27FC236}">
                <a16:creationId xmlns:a16="http://schemas.microsoft.com/office/drawing/2014/main" id="{630C9E63-744D-0C49-8845-D4846E3FF1CA}"/>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CC32E3CF-C338-4E4C-9567-44083AED6F2A}"/>
              </a:ext>
            </a:extLst>
          </p:cNvPr>
          <p:cNvSpPr>
            <a:spLocks noGrp="1"/>
          </p:cNvSpPr>
          <p:nvPr>
            <p:ph type="sldNum" sz="quarter" idx="12"/>
          </p:nvPr>
        </p:nvSpPr>
        <p:spPr/>
        <p:txBody>
          <a:bodyPr/>
          <a:lstStyle/>
          <a:p>
            <a:fld id="{159C5839-C1EF-0347-8FB3-915D32CF39C0}" type="slidenum">
              <a:rPr kumimoji="1" lang="ja-JP" altLang="en-US" smtClean="0"/>
              <a:t>‹#›</a:t>
            </a:fld>
            <a:endParaRPr kumimoji="1" lang="ja-JP" altLang="en-US"/>
          </a:p>
        </p:txBody>
      </p:sp>
    </p:spTree>
    <p:extLst>
      <p:ext uri="{BB962C8B-B14F-4D97-AF65-F5344CB8AC3E}">
        <p14:creationId xmlns:p14="http://schemas.microsoft.com/office/powerpoint/2010/main" val="6130924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E3B25D6-DAB8-9C46-BDDB-2D1D7D9D1130}"/>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8799667F-AF7C-A441-9F57-B96009CFF57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B4570962-0161-CC44-9596-546B3CA1A60A}"/>
              </a:ext>
            </a:extLst>
          </p:cNvPr>
          <p:cNvSpPr>
            <a:spLocks noGrp="1"/>
          </p:cNvSpPr>
          <p:nvPr>
            <p:ph type="dt" sz="half" idx="10"/>
          </p:nvPr>
        </p:nvSpPr>
        <p:spPr/>
        <p:txBody>
          <a:bodyPr/>
          <a:lstStyle/>
          <a:p>
            <a:fld id="{69B376CC-7B76-E842-8D2A-0C68EEA20534}" type="datetimeFigureOut">
              <a:rPr kumimoji="1" lang="ja-JP" altLang="en-US" smtClean="0"/>
              <a:t>2021/6/15</a:t>
            </a:fld>
            <a:endParaRPr kumimoji="1" lang="ja-JP" altLang="en-US"/>
          </a:p>
        </p:txBody>
      </p:sp>
      <p:sp>
        <p:nvSpPr>
          <p:cNvPr id="5" name="フッター プレースホルダー 4">
            <a:extLst>
              <a:ext uri="{FF2B5EF4-FFF2-40B4-BE49-F238E27FC236}">
                <a16:creationId xmlns:a16="http://schemas.microsoft.com/office/drawing/2014/main" id="{C9D5F69D-13BB-3646-9EE4-59B993493E57}"/>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15E7D3E4-8FD2-0F47-892B-CF0CBEFD83AE}"/>
              </a:ext>
            </a:extLst>
          </p:cNvPr>
          <p:cNvSpPr>
            <a:spLocks noGrp="1"/>
          </p:cNvSpPr>
          <p:nvPr>
            <p:ph type="sldNum" sz="quarter" idx="12"/>
          </p:nvPr>
        </p:nvSpPr>
        <p:spPr/>
        <p:txBody>
          <a:bodyPr/>
          <a:lstStyle/>
          <a:p>
            <a:fld id="{159C5839-C1EF-0347-8FB3-915D32CF39C0}" type="slidenum">
              <a:rPr kumimoji="1" lang="ja-JP" altLang="en-US" smtClean="0"/>
              <a:t>‹#›</a:t>
            </a:fld>
            <a:endParaRPr kumimoji="1" lang="ja-JP" altLang="en-US"/>
          </a:p>
        </p:txBody>
      </p:sp>
    </p:spTree>
    <p:extLst>
      <p:ext uri="{BB962C8B-B14F-4D97-AF65-F5344CB8AC3E}">
        <p14:creationId xmlns:p14="http://schemas.microsoft.com/office/powerpoint/2010/main" val="10626310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8C6ACF1-E1AA-ED42-BD01-2067D538A080}"/>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8AB11DFF-8EEE-3940-9E7E-4E9C58B743D4}"/>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03F7F155-B339-EB48-9CAA-5D613AFEF221}"/>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4ABCA433-500D-1C49-A6F8-738AC511CAF5}"/>
              </a:ext>
            </a:extLst>
          </p:cNvPr>
          <p:cNvSpPr>
            <a:spLocks noGrp="1"/>
          </p:cNvSpPr>
          <p:nvPr>
            <p:ph type="dt" sz="half" idx="10"/>
          </p:nvPr>
        </p:nvSpPr>
        <p:spPr/>
        <p:txBody>
          <a:bodyPr/>
          <a:lstStyle/>
          <a:p>
            <a:fld id="{69B376CC-7B76-E842-8D2A-0C68EEA20534}" type="datetimeFigureOut">
              <a:rPr kumimoji="1" lang="ja-JP" altLang="en-US" smtClean="0"/>
              <a:t>2021/6/15</a:t>
            </a:fld>
            <a:endParaRPr kumimoji="1" lang="ja-JP" altLang="en-US"/>
          </a:p>
        </p:txBody>
      </p:sp>
      <p:sp>
        <p:nvSpPr>
          <p:cNvPr id="6" name="フッター プレースホルダー 5">
            <a:extLst>
              <a:ext uri="{FF2B5EF4-FFF2-40B4-BE49-F238E27FC236}">
                <a16:creationId xmlns:a16="http://schemas.microsoft.com/office/drawing/2014/main" id="{A576D52A-6720-F641-B1CE-361B5C782FF8}"/>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32F12D92-592F-B249-BC5A-2CECC9F8C3E2}"/>
              </a:ext>
            </a:extLst>
          </p:cNvPr>
          <p:cNvSpPr>
            <a:spLocks noGrp="1"/>
          </p:cNvSpPr>
          <p:nvPr>
            <p:ph type="sldNum" sz="quarter" idx="12"/>
          </p:nvPr>
        </p:nvSpPr>
        <p:spPr/>
        <p:txBody>
          <a:bodyPr/>
          <a:lstStyle/>
          <a:p>
            <a:fld id="{159C5839-C1EF-0347-8FB3-915D32CF39C0}" type="slidenum">
              <a:rPr kumimoji="1" lang="ja-JP" altLang="en-US" smtClean="0"/>
              <a:t>‹#›</a:t>
            </a:fld>
            <a:endParaRPr kumimoji="1" lang="ja-JP" altLang="en-US"/>
          </a:p>
        </p:txBody>
      </p:sp>
    </p:spTree>
    <p:extLst>
      <p:ext uri="{BB962C8B-B14F-4D97-AF65-F5344CB8AC3E}">
        <p14:creationId xmlns:p14="http://schemas.microsoft.com/office/powerpoint/2010/main" val="14693349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5CC5B51-B039-C94B-9254-ED4278A91076}"/>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08156334-999A-0240-859A-9B4A0C3BD4F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14858ABD-8734-3942-99FA-53FF56E0E4BA}"/>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279273B8-36C5-5842-9789-30EE4D7E4B6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13B32FC6-3528-7F42-A9F0-B87496A2E5E2}"/>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4CA8B025-96E2-9E4E-B870-CF6DE53FCBA8}"/>
              </a:ext>
            </a:extLst>
          </p:cNvPr>
          <p:cNvSpPr>
            <a:spLocks noGrp="1"/>
          </p:cNvSpPr>
          <p:nvPr>
            <p:ph type="dt" sz="half" idx="10"/>
          </p:nvPr>
        </p:nvSpPr>
        <p:spPr/>
        <p:txBody>
          <a:bodyPr/>
          <a:lstStyle/>
          <a:p>
            <a:fld id="{69B376CC-7B76-E842-8D2A-0C68EEA20534}" type="datetimeFigureOut">
              <a:rPr kumimoji="1" lang="ja-JP" altLang="en-US" smtClean="0"/>
              <a:t>2021/6/15</a:t>
            </a:fld>
            <a:endParaRPr kumimoji="1" lang="ja-JP" altLang="en-US"/>
          </a:p>
        </p:txBody>
      </p:sp>
      <p:sp>
        <p:nvSpPr>
          <p:cNvPr id="8" name="フッター プレースホルダー 7">
            <a:extLst>
              <a:ext uri="{FF2B5EF4-FFF2-40B4-BE49-F238E27FC236}">
                <a16:creationId xmlns:a16="http://schemas.microsoft.com/office/drawing/2014/main" id="{3C86FA38-6894-9F49-9CD0-8E012BC1636C}"/>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83065A78-198F-0441-9EE2-0F42FFCD3EA3}"/>
              </a:ext>
            </a:extLst>
          </p:cNvPr>
          <p:cNvSpPr>
            <a:spLocks noGrp="1"/>
          </p:cNvSpPr>
          <p:nvPr>
            <p:ph type="sldNum" sz="quarter" idx="12"/>
          </p:nvPr>
        </p:nvSpPr>
        <p:spPr/>
        <p:txBody>
          <a:bodyPr/>
          <a:lstStyle/>
          <a:p>
            <a:fld id="{159C5839-C1EF-0347-8FB3-915D32CF39C0}" type="slidenum">
              <a:rPr kumimoji="1" lang="ja-JP" altLang="en-US" smtClean="0"/>
              <a:t>‹#›</a:t>
            </a:fld>
            <a:endParaRPr kumimoji="1" lang="ja-JP" altLang="en-US"/>
          </a:p>
        </p:txBody>
      </p:sp>
    </p:spTree>
    <p:extLst>
      <p:ext uri="{BB962C8B-B14F-4D97-AF65-F5344CB8AC3E}">
        <p14:creationId xmlns:p14="http://schemas.microsoft.com/office/powerpoint/2010/main" val="6809687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CD1AA50-2711-7448-BEC5-3650DB4669BD}"/>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4198D49E-F174-6040-A5AF-E9CF9388793C}"/>
              </a:ext>
            </a:extLst>
          </p:cNvPr>
          <p:cNvSpPr>
            <a:spLocks noGrp="1"/>
          </p:cNvSpPr>
          <p:nvPr>
            <p:ph type="dt" sz="half" idx="10"/>
          </p:nvPr>
        </p:nvSpPr>
        <p:spPr/>
        <p:txBody>
          <a:bodyPr/>
          <a:lstStyle/>
          <a:p>
            <a:fld id="{69B376CC-7B76-E842-8D2A-0C68EEA20534}" type="datetimeFigureOut">
              <a:rPr kumimoji="1" lang="ja-JP" altLang="en-US" smtClean="0"/>
              <a:t>2021/6/15</a:t>
            </a:fld>
            <a:endParaRPr kumimoji="1" lang="ja-JP" altLang="en-US"/>
          </a:p>
        </p:txBody>
      </p:sp>
      <p:sp>
        <p:nvSpPr>
          <p:cNvPr id="4" name="フッター プレースホルダー 3">
            <a:extLst>
              <a:ext uri="{FF2B5EF4-FFF2-40B4-BE49-F238E27FC236}">
                <a16:creationId xmlns:a16="http://schemas.microsoft.com/office/drawing/2014/main" id="{04983060-AD6F-694C-89FE-9EF0C5A61EED}"/>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97A80CB8-921B-F247-B993-ADEACE6A7EE8}"/>
              </a:ext>
            </a:extLst>
          </p:cNvPr>
          <p:cNvSpPr>
            <a:spLocks noGrp="1"/>
          </p:cNvSpPr>
          <p:nvPr>
            <p:ph type="sldNum" sz="quarter" idx="12"/>
          </p:nvPr>
        </p:nvSpPr>
        <p:spPr/>
        <p:txBody>
          <a:bodyPr/>
          <a:lstStyle/>
          <a:p>
            <a:fld id="{159C5839-C1EF-0347-8FB3-915D32CF39C0}" type="slidenum">
              <a:rPr kumimoji="1" lang="ja-JP" altLang="en-US" smtClean="0"/>
              <a:t>‹#›</a:t>
            </a:fld>
            <a:endParaRPr kumimoji="1" lang="ja-JP" altLang="en-US"/>
          </a:p>
        </p:txBody>
      </p:sp>
    </p:spTree>
    <p:extLst>
      <p:ext uri="{BB962C8B-B14F-4D97-AF65-F5344CB8AC3E}">
        <p14:creationId xmlns:p14="http://schemas.microsoft.com/office/powerpoint/2010/main" val="9902198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71C9B6AD-EF0E-394A-B04E-E707280D1CF3}"/>
              </a:ext>
            </a:extLst>
          </p:cNvPr>
          <p:cNvSpPr>
            <a:spLocks noGrp="1"/>
          </p:cNvSpPr>
          <p:nvPr>
            <p:ph type="dt" sz="half" idx="10"/>
          </p:nvPr>
        </p:nvSpPr>
        <p:spPr/>
        <p:txBody>
          <a:bodyPr/>
          <a:lstStyle/>
          <a:p>
            <a:fld id="{69B376CC-7B76-E842-8D2A-0C68EEA20534}" type="datetimeFigureOut">
              <a:rPr kumimoji="1" lang="ja-JP" altLang="en-US" smtClean="0"/>
              <a:t>2021/6/15</a:t>
            </a:fld>
            <a:endParaRPr kumimoji="1" lang="ja-JP" altLang="en-US"/>
          </a:p>
        </p:txBody>
      </p:sp>
      <p:sp>
        <p:nvSpPr>
          <p:cNvPr id="3" name="フッター プレースホルダー 2">
            <a:extLst>
              <a:ext uri="{FF2B5EF4-FFF2-40B4-BE49-F238E27FC236}">
                <a16:creationId xmlns:a16="http://schemas.microsoft.com/office/drawing/2014/main" id="{7B77F653-3152-1C41-A500-942D9DD0C311}"/>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C618D0F1-484E-6047-915D-CD6540B97DF3}"/>
              </a:ext>
            </a:extLst>
          </p:cNvPr>
          <p:cNvSpPr>
            <a:spLocks noGrp="1"/>
          </p:cNvSpPr>
          <p:nvPr>
            <p:ph type="sldNum" sz="quarter" idx="12"/>
          </p:nvPr>
        </p:nvSpPr>
        <p:spPr/>
        <p:txBody>
          <a:bodyPr/>
          <a:lstStyle/>
          <a:p>
            <a:fld id="{159C5839-C1EF-0347-8FB3-915D32CF39C0}" type="slidenum">
              <a:rPr kumimoji="1" lang="ja-JP" altLang="en-US" smtClean="0"/>
              <a:t>‹#›</a:t>
            </a:fld>
            <a:endParaRPr kumimoji="1" lang="ja-JP" altLang="en-US"/>
          </a:p>
        </p:txBody>
      </p:sp>
    </p:spTree>
    <p:extLst>
      <p:ext uri="{BB962C8B-B14F-4D97-AF65-F5344CB8AC3E}">
        <p14:creationId xmlns:p14="http://schemas.microsoft.com/office/powerpoint/2010/main" val="38425176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96EDCBC-B450-F64F-9E96-119A748EE208}"/>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339FE1BC-21A7-3C45-AB22-4560DD52901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A7EC56CF-902B-A646-939D-3425BE0AD43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62759667-6917-DB48-8EA0-F54F1A881607}"/>
              </a:ext>
            </a:extLst>
          </p:cNvPr>
          <p:cNvSpPr>
            <a:spLocks noGrp="1"/>
          </p:cNvSpPr>
          <p:nvPr>
            <p:ph type="dt" sz="half" idx="10"/>
          </p:nvPr>
        </p:nvSpPr>
        <p:spPr/>
        <p:txBody>
          <a:bodyPr/>
          <a:lstStyle/>
          <a:p>
            <a:fld id="{69B376CC-7B76-E842-8D2A-0C68EEA20534}" type="datetimeFigureOut">
              <a:rPr kumimoji="1" lang="ja-JP" altLang="en-US" smtClean="0"/>
              <a:t>2021/6/15</a:t>
            </a:fld>
            <a:endParaRPr kumimoji="1" lang="ja-JP" altLang="en-US"/>
          </a:p>
        </p:txBody>
      </p:sp>
      <p:sp>
        <p:nvSpPr>
          <p:cNvPr id="6" name="フッター プレースホルダー 5">
            <a:extLst>
              <a:ext uri="{FF2B5EF4-FFF2-40B4-BE49-F238E27FC236}">
                <a16:creationId xmlns:a16="http://schemas.microsoft.com/office/drawing/2014/main" id="{C8BAFC88-F1B1-4A4B-86F0-0810F2D53A66}"/>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C2AEAED7-BB09-314A-B94E-E2A108EC6F19}"/>
              </a:ext>
            </a:extLst>
          </p:cNvPr>
          <p:cNvSpPr>
            <a:spLocks noGrp="1"/>
          </p:cNvSpPr>
          <p:nvPr>
            <p:ph type="sldNum" sz="quarter" idx="12"/>
          </p:nvPr>
        </p:nvSpPr>
        <p:spPr/>
        <p:txBody>
          <a:bodyPr/>
          <a:lstStyle/>
          <a:p>
            <a:fld id="{159C5839-C1EF-0347-8FB3-915D32CF39C0}" type="slidenum">
              <a:rPr kumimoji="1" lang="ja-JP" altLang="en-US" smtClean="0"/>
              <a:t>‹#›</a:t>
            </a:fld>
            <a:endParaRPr kumimoji="1" lang="ja-JP" altLang="en-US"/>
          </a:p>
        </p:txBody>
      </p:sp>
    </p:spTree>
    <p:extLst>
      <p:ext uri="{BB962C8B-B14F-4D97-AF65-F5344CB8AC3E}">
        <p14:creationId xmlns:p14="http://schemas.microsoft.com/office/powerpoint/2010/main" val="1395142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CE25D1A-27D9-FB41-A3BC-D5E0460AB5DB}"/>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6964CA81-963A-B647-BA7D-94319A7B175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03EB313D-DE9A-EE4E-924E-B1DFF1F207D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046B1D6E-42ED-4B41-8E65-6774103A733E}"/>
              </a:ext>
            </a:extLst>
          </p:cNvPr>
          <p:cNvSpPr>
            <a:spLocks noGrp="1"/>
          </p:cNvSpPr>
          <p:nvPr>
            <p:ph type="dt" sz="half" idx="10"/>
          </p:nvPr>
        </p:nvSpPr>
        <p:spPr/>
        <p:txBody>
          <a:bodyPr/>
          <a:lstStyle/>
          <a:p>
            <a:fld id="{69B376CC-7B76-E842-8D2A-0C68EEA20534}" type="datetimeFigureOut">
              <a:rPr kumimoji="1" lang="ja-JP" altLang="en-US" smtClean="0"/>
              <a:t>2021/6/15</a:t>
            </a:fld>
            <a:endParaRPr kumimoji="1" lang="ja-JP" altLang="en-US"/>
          </a:p>
        </p:txBody>
      </p:sp>
      <p:sp>
        <p:nvSpPr>
          <p:cNvPr id="6" name="フッター プレースホルダー 5">
            <a:extLst>
              <a:ext uri="{FF2B5EF4-FFF2-40B4-BE49-F238E27FC236}">
                <a16:creationId xmlns:a16="http://schemas.microsoft.com/office/drawing/2014/main" id="{D528A90D-1B60-6D46-A837-7F997CAEFB94}"/>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4F5D2337-10F8-F441-95F0-7D2A8259CC3D}"/>
              </a:ext>
            </a:extLst>
          </p:cNvPr>
          <p:cNvSpPr>
            <a:spLocks noGrp="1"/>
          </p:cNvSpPr>
          <p:nvPr>
            <p:ph type="sldNum" sz="quarter" idx="12"/>
          </p:nvPr>
        </p:nvSpPr>
        <p:spPr/>
        <p:txBody>
          <a:bodyPr/>
          <a:lstStyle/>
          <a:p>
            <a:fld id="{159C5839-C1EF-0347-8FB3-915D32CF39C0}" type="slidenum">
              <a:rPr kumimoji="1" lang="ja-JP" altLang="en-US" smtClean="0"/>
              <a:t>‹#›</a:t>
            </a:fld>
            <a:endParaRPr kumimoji="1" lang="ja-JP" altLang="en-US"/>
          </a:p>
        </p:txBody>
      </p:sp>
    </p:spTree>
    <p:extLst>
      <p:ext uri="{BB962C8B-B14F-4D97-AF65-F5344CB8AC3E}">
        <p14:creationId xmlns:p14="http://schemas.microsoft.com/office/powerpoint/2010/main" val="12643277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DE690DBC-260A-DC4D-995E-D96634D1986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45616D28-AB9A-134D-98B4-85C742BEA24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EA64FDBE-78A2-C341-8145-DFA04B5B673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9B376CC-7B76-E842-8D2A-0C68EEA20534}" type="datetimeFigureOut">
              <a:rPr kumimoji="1" lang="ja-JP" altLang="en-US" smtClean="0"/>
              <a:t>2021/6/15</a:t>
            </a:fld>
            <a:endParaRPr kumimoji="1" lang="ja-JP" altLang="en-US"/>
          </a:p>
        </p:txBody>
      </p:sp>
      <p:sp>
        <p:nvSpPr>
          <p:cNvPr id="5" name="フッター プレースホルダー 4">
            <a:extLst>
              <a:ext uri="{FF2B5EF4-FFF2-40B4-BE49-F238E27FC236}">
                <a16:creationId xmlns:a16="http://schemas.microsoft.com/office/drawing/2014/main" id="{F2E39BCE-A6D8-1F4E-BB73-F6DA339B9D1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68D74993-A7AB-E44B-B370-93249585E90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59C5839-C1EF-0347-8FB3-915D32CF39C0}" type="slidenum">
              <a:rPr kumimoji="1" lang="ja-JP" altLang="en-US" smtClean="0"/>
              <a:t>‹#›</a:t>
            </a:fld>
            <a:endParaRPr kumimoji="1" lang="ja-JP" altLang="en-US"/>
          </a:p>
        </p:txBody>
      </p:sp>
    </p:spTree>
    <p:extLst>
      <p:ext uri="{BB962C8B-B14F-4D97-AF65-F5344CB8AC3E}">
        <p14:creationId xmlns:p14="http://schemas.microsoft.com/office/powerpoint/2010/main" val="28121123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12D8813-F2DA-2049-986A-05D323F7543F}"/>
              </a:ext>
            </a:extLst>
          </p:cNvPr>
          <p:cNvSpPr>
            <a:spLocks noGrp="1"/>
          </p:cNvSpPr>
          <p:nvPr>
            <p:ph type="ctrTitle"/>
          </p:nvPr>
        </p:nvSpPr>
        <p:spPr/>
        <p:txBody>
          <a:bodyPr/>
          <a:lstStyle/>
          <a:p>
            <a:r>
              <a:rPr kumimoji="1" lang="ja-JP" altLang="en-US"/>
              <a:t>データ視覚化デザイン</a:t>
            </a:r>
          </a:p>
        </p:txBody>
      </p:sp>
      <p:sp>
        <p:nvSpPr>
          <p:cNvPr id="3" name="字幕 2">
            <a:extLst>
              <a:ext uri="{FF2B5EF4-FFF2-40B4-BE49-F238E27FC236}">
                <a16:creationId xmlns:a16="http://schemas.microsoft.com/office/drawing/2014/main" id="{8FC6A3D0-C1D4-5645-9E34-094FD4CBA07C}"/>
              </a:ext>
            </a:extLst>
          </p:cNvPr>
          <p:cNvSpPr>
            <a:spLocks noGrp="1"/>
          </p:cNvSpPr>
          <p:nvPr>
            <p:ph type="subTitle" idx="1"/>
          </p:nvPr>
        </p:nvSpPr>
        <p:spPr/>
        <p:txBody>
          <a:bodyPr/>
          <a:lstStyle/>
          <a:p>
            <a:endParaRPr kumimoji="1" lang="ja-JP" altLang="en-US"/>
          </a:p>
        </p:txBody>
      </p:sp>
    </p:spTree>
    <p:extLst>
      <p:ext uri="{BB962C8B-B14F-4D97-AF65-F5344CB8AC3E}">
        <p14:creationId xmlns:p14="http://schemas.microsoft.com/office/powerpoint/2010/main" val="27478288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43CCD90-9F5D-CE4B-A1A9-84DCEB22FF96}"/>
              </a:ext>
            </a:extLst>
          </p:cNvPr>
          <p:cNvSpPr>
            <a:spLocks noGrp="1"/>
          </p:cNvSpPr>
          <p:nvPr>
            <p:ph type="title"/>
          </p:nvPr>
        </p:nvSpPr>
        <p:spPr/>
        <p:txBody>
          <a:bodyPr/>
          <a:lstStyle/>
          <a:p>
            <a:r>
              <a:rPr kumimoji="1" lang="ja-JP" altLang="en-US"/>
              <a:t>ブレットグラフ</a:t>
            </a:r>
          </a:p>
        </p:txBody>
      </p:sp>
      <p:sp>
        <p:nvSpPr>
          <p:cNvPr id="3" name="コンテンツ プレースホルダー 2">
            <a:extLst>
              <a:ext uri="{FF2B5EF4-FFF2-40B4-BE49-F238E27FC236}">
                <a16:creationId xmlns:a16="http://schemas.microsoft.com/office/drawing/2014/main" id="{B32F2388-E45A-E843-BE39-F3FD4CCE0332}"/>
              </a:ext>
            </a:extLst>
          </p:cNvPr>
          <p:cNvSpPr>
            <a:spLocks noGrp="1"/>
          </p:cNvSpPr>
          <p:nvPr>
            <p:ph idx="1"/>
          </p:nvPr>
        </p:nvSpPr>
        <p:spPr>
          <a:xfrm>
            <a:off x="838200" y="1825625"/>
            <a:ext cx="5803900" cy="4351338"/>
          </a:xfrm>
        </p:spPr>
        <p:txBody>
          <a:bodyPr>
            <a:normAutofit fontScale="92500" lnSpcReduction="10000"/>
          </a:bodyPr>
          <a:lstStyle/>
          <a:p>
            <a:r>
              <a:rPr lang="ja-JP" altLang="en-US" b="1"/>
              <a:t>任意のポイントに到達しているか否かを瞬時に判別する</a:t>
            </a:r>
            <a:r>
              <a:rPr lang="ja-JP" altLang="en-US"/>
              <a:t>ことができる</a:t>
            </a:r>
            <a:endParaRPr lang="en-US" altLang="ja-JP" dirty="0"/>
          </a:p>
          <a:p>
            <a:r>
              <a:rPr kumimoji="1" lang="ja-JP" altLang="en-US"/>
              <a:t>何らかのターゲットに対し</a:t>
            </a:r>
            <a:r>
              <a:rPr lang="ja-JP" altLang="en-US"/>
              <a:t>、どこまで到達しているかを表現する時に使用（進捗割合など）</a:t>
            </a:r>
            <a:endParaRPr lang="en-US" altLang="ja-JP" dirty="0"/>
          </a:p>
          <a:p>
            <a:r>
              <a:rPr lang="ja-JP" altLang="en-US"/>
              <a:t>予算と実績など対比するなにかを比較する時にも便利</a:t>
            </a:r>
            <a:endParaRPr lang="en-US" altLang="ja-JP" dirty="0"/>
          </a:p>
          <a:p>
            <a:r>
              <a:rPr lang="ja-JP" altLang="en-US"/>
              <a:t>円グラフ、ドーナツチャート、ゲージチャートも同様の用途で使用できるが、ブレットグラフの方がしきい値との比較が容易でストレート</a:t>
            </a:r>
            <a:endParaRPr lang="en-US" altLang="ja-JP" dirty="0"/>
          </a:p>
          <a:p>
            <a:endParaRPr lang="en-US" altLang="ja-JP" dirty="0"/>
          </a:p>
          <a:p>
            <a:endParaRPr kumimoji="1" lang="ja-JP" altLang="en-US"/>
          </a:p>
        </p:txBody>
      </p:sp>
      <p:pic>
        <p:nvPicPr>
          <p:cNvPr id="4" name="図 3">
            <a:extLst>
              <a:ext uri="{FF2B5EF4-FFF2-40B4-BE49-F238E27FC236}">
                <a16:creationId xmlns:a16="http://schemas.microsoft.com/office/drawing/2014/main" id="{556E49D2-718B-1E4A-9AF7-B6E07E288E8A}"/>
              </a:ext>
            </a:extLst>
          </p:cNvPr>
          <p:cNvPicPr>
            <a:picLocks noChangeAspect="1"/>
          </p:cNvPicPr>
          <p:nvPr/>
        </p:nvPicPr>
        <p:blipFill>
          <a:blip r:embed="rId2"/>
          <a:stretch>
            <a:fillRect/>
          </a:stretch>
        </p:blipFill>
        <p:spPr>
          <a:xfrm>
            <a:off x="6642100" y="1690688"/>
            <a:ext cx="4711700" cy="4343400"/>
          </a:xfrm>
          <a:prstGeom prst="rect">
            <a:avLst/>
          </a:prstGeom>
        </p:spPr>
      </p:pic>
    </p:spTree>
    <p:extLst>
      <p:ext uri="{BB962C8B-B14F-4D97-AF65-F5344CB8AC3E}">
        <p14:creationId xmlns:p14="http://schemas.microsoft.com/office/powerpoint/2010/main" val="27015640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CA1B791-0301-3648-8F49-210DA593C30F}"/>
              </a:ext>
            </a:extLst>
          </p:cNvPr>
          <p:cNvSpPr>
            <a:spLocks noGrp="1"/>
          </p:cNvSpPr>
          <p:nvPr>
            <p:ph type="title"/>
          </p:nvPr>
        </p:nvSpPr>
        <p:spPr/>
        <p:txBody>
          <a:bodyPr/>
          <a:lstStyle/>
          <a:p>
            <a:r>
              <a:rPr kumimoji="1" lang="ja-JP" altLang="en-US"/>
              <a:t>ロリポップチャート</a:t>
            </a:r>
          </a:p>
        </p:txBody>
      </p:sp>
      <p:sp>
        <p:nvSpPr>
          <p:cNvPr id="3" name="コンテンツ プレースホルダー 2">
            <a:extLst>
              <a:ext uri="{FF2B5EF4-FFF2-40B4-BE49-F238E27FC236}">
                <a16:creationId xmlns:a16="http://schemas.microsoft.com/office/drawing/2014/main" id="{490E612D-E9B8-0A4C-BE7F-197C64B72DAF}"/>
              </a:ext>
            </a:extLst>
          </p:cNvPr>
          <p:cNvSpPr>
            <a:spLocks noGrp="1"/>
          </p:cNvSpPr>
          <p:nvPr>
            <p:ph idx="1"/>
          </p:nvPr>
        </p:nvSpPr>
        <p:spPr>
          <a:xfrm>
            <a:off x="838200" y="1825625"/>
            <a:ext cx="5099244" cy="4351338"/>
          </a:xfrm>
        </p:spPr>
        <p:txBody>
          <a:bodyPr/>
          <a:lstStyle/>
          <a:p>
            <a:r>
              <a:rPr lang="ja-JP" altLang="en-US"/>
              <a:t>棒グラフの派生形で、先端に小さな円がついている</a:t>
            </a:r>
            <a:endParaRPr lang="en-US" altLang="ja-JP" dirty="0"/>
          </a:p>
          <a:p>
            <a:r>
              <a:rPr kumimoji="1" lang="ja-JP" altLang="en-US" b="1"/>
              <a:t>棒グラフだけではつまらない</a:t>
            </a:r>
            <a:r>
              <a:rPr kumimoji="1" lang="ja-JP" altLang="en-US"/>
              <a:t>時に使用</a:t>
            </a:r>
            <a:endParaRPr kumimoji="1" lang="en-US" altLang="ja-JP" dirty="0"/>
          </a:p>
          <a:p>
            <a:r>
              <a:rPr lang="ja-JP" altLang="en-US"/>
              <a:t>円の部分に数字や情報を記入できる</a:t>
            </a:r>
            <a:endParaRPr kumimoji="1" lang="ja-JP" altLang="en-US"/>
          </a:p>
        </p:txBody>
      </p:sp>
      <p:pic>
        <p:nvPicPr>
          <p:cNvPr id="4" name="図 3">
            <a:extLst>
              <a:ext uri="{FF2B5EF4-FFF2-40B4-BE49-F238E27FC236}">
                <a16:creationId xmlns:a16="http://schemas.microsoft.com/office/drawing/2014/main" id="{7D97E10C-B111-4F42-BED9-C6AB2369FFA5}"/>
              </a:ext>
            </a:extLst>
          </p:cNvPr>
          <p:cNvPicPr>
            <a:picLocks noChangeAspect="1"/>
          </p:cNvPicPr>
          <p:nvPr/>
        </p:nvPicPr>
        <p:blipFill>
          <a:blip r:embed="rId2"/>
          <a:stretch>
            <a:fillRect/>
          </a:stretch>
        </p:blipFill>
        <p:spPr>
          <a:xfrm>
            <a:off x="5937444" y="1690687"/>
            <a:ext cx="5416356" cy="4486275"/>
          </a:xfrm>
          <a:prstGeom prst="rect">
            <a:avLst/>
          </a:prstGeom>
        </p:spPr>
      </p:pic>
    </p:spTree>
    <p:extLst>
      <p:ext uri="{BB962C8B-B14F-4D97-AF65-F5344CB8AC3E}">
        <p14:creationId xmlns:p14="http://schemas.microsoft.com/office/powerpoint/2010/main" val="16042593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3BC3EFD-F567-F54A-8732-CA8A172D5CC1}"/>
              </a:ext>
            </a:extLst>
          </p:cNvPr>
          <p:cNvSpPr>
            <a:spLocks noGrp="1"/>
          </p:cNvSpPr>
          <p:nvPr>
            <p:ph type="title"/>
          </p:nvPr>
        </p:nvSpPr>
        <p:spPr/>
        <p:txBody>
          <a:bodyPr/>
          <a:lstStyle/>
          <a:p>
            <a:r>
              <a:rPr kumimoji="1" lang="ja-JP" altLang="en-US"/>
              <a:t>レーダーチャート</a:t>
            </a:r>
          </a:p>
        </p:txBody>
      </p:sp>
      <p:sp>
        <p:nvSpPr>
          <p:cNvPr id="3" name="コンテンツ プレースホルダー 2">
            <a:extLst>
              <a:ext uri="{FF2B5EF4-FFF2-40B4-BE49-F238E27FC236}">
                <a16:creationId xmlns:a16="http://schemas.microsoft.com/office/drawing/2014/main" id="{2FCE7141-C180-4641-AF6D-F7237BF7A777}"/>
              </a:ext>
            </a:extLst>
          </p:cNvPr>
          <p:cNvSpPr>
            <a:spLocks noGrp="1"/>
          </p:cNvSpPr>
          <p:nvPr>
            <p:ph idx="1"/>
          </p:nvPr>
        </p:nvSpPr>
        <p:spPr>
          <a:xfrm>
            <a:off x="838200" y="1825625"/>
            <a:ext cx="5979376" cy="4351338"/>
          </a:xfrm>
        </p:spPr>
        <p:txBody>
          <a:bodyPr/>
          <a:lstStyle/>
          <a:p>
            <a:r>
              <a:rPr kumimoji="1" lang="ja-JP" altLang="en-US" b="1"/>
              <a:t>複数の変数を同時に表す際に効果的な方法</a:t>
            </a:r>
            <a:r>
              <a:rPr kumimoji="1" lang="ja-JP" altLang="en-US"/>
              <a:t>だが、要素が多い場合は避けたほうが良い場合もある。</a:t>
            </a:r>
            <a:br>
              <a:rPr kumimoji="1" lang="en-US" altLang="ja-JP" dirty="0"/>
            </a:br>
            <a:r>
              <a:rPr kumimoji="1" lang="ja-JP" altLang="en-US"/>
              <a:t>（レーダーチャートが何層にも重なる等）</a:t>
            </a:r>
            <a:endParaRPr kumimoji="1" lang="en-US" altLang="ja-JP" dirty="0"/>
          </a:p>
          <a:p>
            <a:r>
              <a:rPr kumimoji="1" lang="ja-JP" altLang="en-US"/>
              <a:t>ピープルアナリティクスなど、データを使った人事領域の分析でよく活用されている。</a:t>
            </a:r>
          </a:p>
        </p:txBody>
      </p:sp>
      <p:pic>
        <p:nvPicPr>
          <p:cNvPr id="4" name="図 3">
            <a:extLst>
              <a:ext uri="{FF2B5EF4-FFF2-40B4-BE49-F238E27FC236}">
                <a16:creationId xmlns:a16="http://schemas.microsoft.com/office/drawing/2014/main" id="{410C1C70-4DC0-C74B-9EFA-0A3A1FD2623C}"/>
              </a:ext>
            </a:extLst>
          </p:cNvPr>
          <p:cNvPicPr>
            <a:picLocks noChangeAspect="1"/>
          </p:cNvPicPr>
          <p:nvPr/>
        </p:nvPicPr>
        <p:blipFill>
          <a:blip r:embed="rId2"/>
          <a:stretch>
            <a:fillRect/>
          </a:stretch>
        </p:blipFill>
        <p:spPr>
          <a:xfrm>
            <a:off x="6817576" y="1825625"/>
            <a:ext cx="4536224" cy="4125912"/>
          </a:xfrm>
          <a:prstGeom prst="rect">
            <a:avLst/>
          </a:prstGeom>
        </p:spPr>
      </p:pic>
    </p:spTree>
    <p:extLst>
      <p:ext uri="{BB962C8B-B14F-4D97-AF65-F5344CB8AC3E}">
        <p14:creationId xmlns:p14="http://schemas.microsoft.com/office/powerpoint/2010/main" val="25904488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4778CC7-EDF5-7841-B259-A8501794CC38}"/>
              </a:ext>
            </a:extLst>
          </p:cNvPr>
          <p:cNvSpPr>
            <a:spLocks noGrp="1"/>
          </p:cNvSpPr>
          <p:nvPr>
            <p:ph type="title"/>
          </p:nvPr>
        </p:nvSpPr>
        <p:spPr/>
        <p:txBody>
          <a:bodyPr/>
          <a:lstStyle/>
          <a:p>
            <a:r>
              <a:rPr kumimoji="1" lang="ja-JP" altLang="en-US"/>
              <a:t>ドットマトリックスチャート</a:t>
            </a:r>
          </a:p>
        </p:txBody>
      </p:sp>
      <p:sp>
        <p:nvSpPr>
          <p:cNvPr id="3" name="コンテンツ プレースホルダー 2">
            <a:extLst>
              <a:ext uri="{FF2B5EF4-FFF2-40B4-BE49-F238E27FC236}">
                <a16:creationId xmlns:a16="http://schemas.microsoft.com/office/drawing/2014/main" id="{AA813B1C-2B35-9B44-B67F-DE891AEDF745}"/>
              </a:ext>
            </a:extLst>
          </p:cNvPr>
          <p:cNvSpPr>
            <a:spLocks noGrp="1"/>
          </p:cNvSpPr>
          <p:nvPr>
            <p:ph idx="1"/>
          </p:nvPr>
        </p:nvSpPr>
        <p:spPr>
          <a:xfrm>
            <a:off x="838200" y="1825625"/>
            <a:ext cx="6133726" cy="4351338"/>
          </a:xfrm>
        </p:spPr>
        <p:txBody>
          <a:bodyPr/>
          <a:lstStyle/>
          <a:p>
            <a:r>
              <a:rPr kumimoji="1" lang="ja-JP" altLang="en-US" b="1"/>
              <a:t>データポイント１つ１つをドット（点）で表し、その点の数で量の多寡を比較する</a:t>
            </a:r>
            <a:r>
              <a:rPr kumimoji="1" lang="ja-JP" altLang="en-US"/>
              <a:t>。棒グラフの代替にもなる。</a:t>
            </a:r>
            <a:endParaRPr kumimoji="1" lang="en-US" altLang="ja-JP" dirty="0"/>
          </a:p>
          <a:p>
            <a:r>
              <a:rPr lang="ja-JP" altLang="en-US"/>
              <a:t>要素の異なるものを色分けすると理解しやすい</a:t>
            </a:r>
            <a:endParaRPr kumimoji="1" lang="ja-JP" altLang="en-US"/>
          </a:p>
        </p:txBody>
      </p:sp>
      <p:pic>
        <p:nvPicPr>
          <p:cNvPr id="7" name="図 6">
            <a:extLst>
              <a:ext uri="{FF2B5EF4-FFF2-40B4-BE49-F238E27FC236}">
                <a16:creationId xmlns:a16="http://schemas.microsoft.com/office/drawing/2014/main" id="{E88ED346-B7AB-574A-B3B8-22C088B06DCA}"/>
              </a:ext>
            </a:extLst>
          </p:cNvPr>
          <p:cNvPicPr>
            <a:picLocks noChangeAspect="1"/>
          </p:cNvPicPr>
          <p:nvPr/>
        </p:nvPicPr>
        <p:blipFill>
          <a:blip r:embed="rId2"/>
          <a:stretch>
            <a:fillRect/>
          </a:stretch>
        </p:blipFill>
        <p:spPr>
          <a:xfrm>
            <a:off x="6971926" y="1690688"/>
            <a:ext cx="4381874" cy="4351338"/>
          </a:xfrm>
          <a:prstGeom prst="rect">
            <a:avLst/>
          </a:prstGeom>
        </p:spPr>
      </p:pic>
    </p:spTree>
    <p:extLst>
      <p:ext uri="{BB962C8B-B14F-4D97-AF65-F5344CB8AC3E}">
        <p14:creationId xmlns:p14="http://schemas.microsoft.com/office/powerpoint/2010/main" val="28269824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BF06E73-152B-B34B-8E44-6021A9930804}"/>
              </a:ext>
            </a:extLst>
          </p:cNvPr>
          <p:cNvSpPr>
            <a:spLocks noGrp="1"/>
          </p:cNvSpPr>
          <p:nvPr>
            <p:ph type="title"/>
          </p:nvPr>
        </p:nvSpPr>
        <p:spPr/>
        <p:txBody>
          <a:bodyPr/>
          <a:lstStyle/>
          <a:p>
            <a:r>
              <a:rPr kumimoji="1" lang="ja-JP" altLang="en-US"/>
              <a:t>割合を表す</a:t>
            </a:r>
          </a:p>
        </p:txBody>
      </p:sp>
      <p:sp>
        <p:nvSpPr>
          <p:cNvPr id="3" name="コンテンツ プレースホルダー 2">
            <a:extLst>
              <a:ext uri="{FF2B5EF4-FFF2-40B4-BE49-F238E27FC236}">
                <a16:creationId xmlns:a16="http://schemas.microsoft.com/office/drawing/2014/main" id="{962C4F47-1E11-4648-A808-047932F65C18}"/>
              </a:ext>
            </a:extLst>
          </p:cNvPr>
          <p:cNvSpPr>
            <a:spLocks noGrp="1"/>
          </p:cNvSpPr>
          <p:nvPr>
            <p:ph idx="1"/>
          </p:nvPr>
        </p:nvSpPr>
        <p:spPr/>
        <p:txBody>
          <a:bodyPr/>
          <a:lstStyle/>
          <a:p>
            <a:r>
              <a:rPr kumimoji="1" lang="ja-JP" altLang="en-US"/>
              <a:t>積み上げ棒グラフ</a:t>
            </a:r>
            <a:endParaRPr kumimoji="1" lang="en-US" altLang="ja-JP" dirty="0"/>
          </a:p>
          <a:p>
            <a:r>
              <a:rPr lang="ja-JP" altLang="en-US"/>
              <a:t>円グラフ</a:t>
            </a:r>
            <a:endParaRPr lang="en-US" altLang="ja-JP" dirty="0"/>
          </a:p>
          <a:p>
            <a:r>
              <a:rPr kumimoji="1" lang="ja-JP" altLang="en-US"/>
              <a:t>ドーナツチャート</a:t>
            </a:r>
            <a:endParaRPr kumimoji="1" lang="en-US" altLang="ja-JP" dirty="0"/>
          </a:p>
          <a:p>
            <a:r>
              <a:rPr lang="ja-JP" altLang="en-US"/>
              <a:t>ツリーマップ</a:t>
            </a:r>
            <a:endParaRPr lang="en-US" altLang="ja-JP" dirty="0"/>
          </a:p>
          <a:p>
            <a:r>
              <a:rPr kumimoji="1" lang="ja-JP" altLang="en-US"/>
              <a:t>ワッフルチャート</a:t>
            </a:r>
            <a:endParaRPr kumimoji="1" lang="en-US" altLang="ja-JP" dirty="0"/>
          </a:p>
          <a:p>
            <a:r>
              <a:rPr kumimoji="1" lang="ja-JP" altLang="en-US"/>
              <a:t>ウォーターフォールチャート</a:t>
            </a:r>
          </a:p>
        </p:txBody>
      </p:sp>
    </p:spTree>
    <p:extLst>
      <p:ext uri="{BB962C8B-B14F-4D97-AF65-F5344CB8AC3E}">
        <p14:creationId xmlns:p14="http://schemas.microsoft.com/office/powerpoint/2010/main" val="2582065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90BE2F6-A8D7-E240-8DEC-F77C56BD44E6}"/>
              </a:ext>
            </a:extLst>
          </p:cNvPr>
          <p:cNvSpPr>
            <a:spLocks noGrp="1"/>
          </p:cNvSpPr>
          <p:nvPr>
            <p:ph type="title"/>
          </p:nvPr>
        </p:nvSpPr>
        <p:spPr/>
        <p:txBody>
          <a:bodyPr/>
          <a:lstStyle/>
          <a:p>
            <a:r>
              <a:rPr kumimoji="1" lang="ja-JP" altLang="en-US"/>
              <a:t>積み上げ棒グラフ</a:t>
            </a:r>
          </a:p>
        </p:txBody>
      </p:sp>
      <p:sp>
        <p:nvSpPr>
          <p:cNvPr id="3" name="コンテンツ プレースホルダー 2">
            <a:extLst>
              <a:ext uri="{FF2B5EF4-FFF2-40B4-BE49-F238E27FC236}">
                <a16:creationId xmlns:a16="http://schemas.microsoft.com/office/drawing/2014/main" id="{6C9DBC85-AB8A-FE45-AB96-0E5E3BB46A8E}"/>
              </a:ext>
            </a:extLst>
          </p:cNvPr>
          <p:cNvSpPr>
            <a:spLocks noGrp="1"/>
          </p:cNvSpPr>
          <p:nvPr>
            <p:ph idx="1"/>
          </p:nvPr>
        </p:nvSpPr>
        <p:spPr>
          <a:xfrm>
            <a:off x="838200" y="1825625"/>
            <a:ext cx="6045200" cy="4351338"/>
          </a:xfrm>
        </p:spPr>
        <p:txBody>
          <a:bodyPr/>
          <a:lstStyle/>
          <a:p>
            <a:r>
              <a:rPr kumimoji="1" lang="ja-JP" altLang="en-US" b="1"/>
              <a:t>全体に対するセグメントごとの割合を表す</a:t>
            </a:r>
            <a:r>
              <a:rPr kumimoji="1" lang="ja-JP" altLang="en-US"/>
              <a:t>時に最もシンプルな表現</a:t>
            </a:r>
            <a:endParaRPr kumimoji="1" lang="en-US" altLang="ja-JP" dirty="0"/>
          </a:p>
          <a:p>
            <a:r>
              <a:rPr lang="ja-JP" altLang="en-US"/>
              <a:t>棒の長さが全体の合計になっており、それぞれのセグメントの内訳がどの程度かを比較可能</a:t>
            </a:r>
            <a:endParaRPr kumimoji="1" lang="ja-JP" altLang="en-US"/>
          </a:p>
        </p:txBody>
      </p:sp>
      <p:pic>
        <p:nvPicPr>
          <p:cNvPr id="5" name="図 4">
            <a:extLst>
              <a:ext uri="{FF2B5EF4-FFF2-40B4-BE49-F238E27FC236}">
                <a16:creationId xmlns:a16="http://schemas.microsoft.com/office/drawing/2014/main" id="{09DCD9C3-4E64-AB4F-9AFB-263169FE832E}"/>
              </a:ext>
            </a:extLst>
          </p:cNvPr>
          <p:cNvPicPr>
            <a:picLocks noChangeAspect="1"/>
          </p:cNvPicPr>
          <p:nvPr/>
        </p:nvPicPr>
        <p:blipFill>
          <a:blip r:embed="rId2"/>
          <a:stretch>
            <a:fillRect/>
          </a:stretch>
        </p:blipFill>
        <p:spPr>
          <a:xfrm>
            <a:off x="7367679" y="2228848"/>
            <a:ext cx="3986121" cy="3457575"/>
          </a:xfrm>
          <a:prstGeom prst="rect">
            <a:avLst/>
          </a:prstGeom>
        </p:spPr>
      </p:pic>
    </p:spTree>
    <p:extLst>
      <p:ext uri="{BB962C8B-B14F-4D97-AF65-F5344CB8AC3E}">
        <p14:creationId xmlns:p14="http://schemas.microsoft.com/office/powerpoint/2010/main" val="19259145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80602C0-BCC7-FE4F-AE71-CEC63A6AADDE}"/>
              </a:ext>
            </a:extLst>
          </p:cNvPr>
          <p:cNvSpPr>
            <a:spLocks noGrp="1"/>
          </p:cNvSpPr>
          <p:nvPr>
            <p:ph type="title"/>
          </p:nvPr>
        </p:nvSpPr>
        <p:spPr/>
        <p:txBody>
          <a:bodyPr/>
          <a:lstStyle/>
          <a:p>
            <a:r>
              <a:rPr kumimoji="1" lang="ja-JP" altLang="en-US"/>
              <a:t>円グラフ</a:t>
            </a:r>
          </a:p>
        </p:txBody>
      </p:sp>
      <p:sp>
        <p:nvSpPr>
          <p:cNvPr id="3" name="コンテンツ プレースホルダー 2">
            <a:extLst>
              <a:ext uri="{FF2B5EF4-FFF2-40B4-BE49-F238E27FC236}">
                <a16:creationId xmlns:a16="http://schemas.microsoft.com/office/drawing/2014/main" id="{D7AD449E-1226-BF47-AD06-72E552F102DB}"/>
              </a:ext>
            </a:extLst>
          </p:cNvPr>
          <p:cNvSpPr>
            <a:spLocks noGrp="1"/>
          </p:cNvSpPr>
          <p:nvPr>
            <p:ph idx="1"/>
          </p:nvPr>
        </p:nvSpPr>
        <p:spPr>
          <a:xfrm>
            <a:off x="838200" y="1825625"/>
            <a:ext cx="6629400" cy="4351338"/>
          </a:xfrm>
        </p:spPr>
        <p:txBody>
          <a:bodyPr/>
          <a:lstStyle/>
          <a:p>
            <a:r>
              <a:rPr kumimoji="1" lang="ja-JP" altLang="en-US"/>
              <a:t>割合を表すのに一般的な方法ではあるが、</a:t>
            </a:r>
            <a:r>
              <a:rPr kumimoji="1" lang="ja-JP" altLang="en-US" b="1"/>
              <a:t>１つ１つの要素のサイズを比較するのは難しく</a:t>
            </a:r>
            <a:r>
              <a:rPr kumimoji="1" lang="ja-JP" altLang="en-US"/>
              <a:t>、正確に何かを理解したいときには不向き</a:t>
            </a:r>
            <a:endParaRPr kumimoji="1" lang="en-US" altLang="ja-JP" dirty="0"/>
          </a:p>
          <a:p>
            <a:r>
              <a:rPr lang="ja-JP" altLang="en-US"/>
              <a:t>例えば、右図について３番めに大きい部分と言われても分かりづらい</a:t>
            </a:r>
            <a:endParaRPr kumimoji="1" lang="ja-JP" altLang="en-US"/>
          </a:p>
        </p:txBody>
      </p:sp>
      <p:pic>
        <p:nvPicPr>
          <p:cNvPr id="4" name="図 3">
            <a:extLst>
              <a:ext uri="{FF2B5EF4-FFF2-40B4-BE49-F238E27FC236}">
                <a16:creationId xmlns:a16="http://schemas.microsoft.com/office/drawing/2014/main" id="{0DE36EA0-9442-7B4E-9954-E773E0CDD980}"/>
              </a:ext>
            </a:extLst>
          </p:cNvPr>
          <p:cNvPicPr>
            <a:picLocks noChangeAspect="1"/>
          </p:cNvPicPr>
          <p:nvPr/>
        </p:nvPicPr>
        <p:blipFill>
          <a:blip r:embed="rId2"/>
          <a:stretch>
            <a:fillRect/>
          </a:stretch>
        </p:blipFill>
        <p:spPr>
          <a:xfrm>
            <a:off x="7467600" y="2217628"/>
            <a:ext cx="3886200" cy="3567332"/>
          </a:xfrm>
          <a:prstGeom prst="rect">
            <a:avLst/>
          </a:prstGeom>
        </p:spPr>
      </p:pic>
    </p:spTree>
    <p:extLst>
      <p:ext uri="{BB962C8B-B14F-4D97-AF65-F5344CB8AC3E}">
        <p14:creationId xmlns:p14="http://schemas.microsoft.com/office/powerpoint/2010/main" val="19981603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AF5C5CD-0412-0142-B6A4-6CA736863299}"/>
              </a:ext>
            </a:extLst>
          </p:cNvPr>
          <p:cNvSpPr>
            <a:spLocks noGrp="1"/>
          </p:cNvSpPr>
          <p:nvPr>
            <p:ph type="title"/>
          </p:nvPr>
        </p:nvSpPr>
        <p:spPr/>
        <p:txBody>
          <a:bodyPr/>
          <a:lstStyle/>
          <a:p>
            <a:r>
              <a:rPr kumimoji="1" lang="ja-JP" altLang="en-US"/>
              <a:t>円グラフの弊害</a:t>
            </a:r>
          </a:p>
        </p:txBody>
      </p:sp>
      <p:sp>
        <p:nvSpPr>
          <p:cNvPr id="3" name="コンテンツ プレースホルダー 2">
            <a:extLst>
              <a:ext uri="{FF2B5EF4-FFF2-40B4-BE49-F238E27FC236}">
                <a16:creationId xmlns:a16="http://schemas.microsoft.com/office/drawing/2014/main" id="{324356E2-9405-2641-92A0-80CC8DDECE6A}"/>
              </a:ext>
            </a:extLst>
          </p:cNvPr>
          <p:cNvSpPr>
            <a:spLocks noGrp="1"/>
          </p:cNvSpPr>
          <p:nvPr>
            <p:ph idx="1"/>
          </p:nvPr>
        </p:nvSpPr>
        <p:spPr>
          <a:xfrm>
            <a:off x="838200" y="1825625"/>
            <a:ext cx="10515600" cy="1781175"/>
          </a:xfrm>
        </p:spPr>
        <p:txBody>
          <a:bodyPr>
            <a:normAutofit fontScale="92500"/>
          </a:bodyPr>
          <a:lstStyle/>
          <a:p>
            <a:r>
              <a:rPr kumimoji="1" lang="ja-JP" altLang="en-US"/>
              <a:t>分類が３つ以上になると、結局</a:t>
            </a:r>
            <a:r>
              <a:rPr kumimoji="1" lang="ja-JP" altLang="en-US" b="1"/>
              <a:t>割合はほぼ理解できない</a:t>
            </a:r>
            <a:r>
              <a:rPr kumimoji="1" lang="ja-JP" altLang="en-US"/>
              <a:t>ことが多い</a:t>
            </a:r>
            <a:endParaRPr kumimoji="1" lang="en-US" altLang="ja-JP" dirty="0"/>
          </a:p>
          <a:p>
            <a:r>
              <a:rPr lang="ja-JP" altLang="en-US"/>
              <a:t>円グラフは、</a:t>
            </a:r>
            <a:r>
              <a:rPr lang="ja-JP" altLang="en-US" b="1"/>
              <a:t>凡例を用いて説明せざるを得なく認知的負荷が高い</a:t>
            </a:r>
            <a:endParaRPr lang="en-US" altLang="ja-JP" b="1" dirty="0"/>
          </a:p>
          <a:p>
            <a:r>
              <a:rPr kumimoji="1" lang="ja-JP" altLang="en-US"/>
              <a:t>比較するときの視覚属性とし</a:t>
            </a:r>
            <a:r>
              <a:rPr lang="ja-JP" altLang="en-US"/>
              <a:t>て、</a:t>
            </a:r>
            <a:r>
              <a:rPr lang="ja-JP" altLang="en-US" b="1"/>
              <a:t>色を使わざるを得ない状況になり、認知的負荷が高い</a:t>
            </a:r>
            <a:endParaRPr kumimoji="1" lang="ja-JP" altLang="en-US" b="1"/>
          </a:p>
        </p:txBody>
      </p:sp>
      <p:pic>
        <p:nvPicPr>
          <p:cNvPr id="4" name="図 3">
            <a:extLst>
              <a:ext uri="{FF2B5EF4-FFF2-40B4-BE49-F238E27FC236}">
                <a16:creationId xmlns:a16="http://schemas.microsoft.com/office/drawing/2014/main" id="{E665A27D-B04E-5542-871C-4C296FD98BDC}"/>
              </a:ext>
            </a:extLst>
          </p:cNvPr>
          <p:cNvPicPr>
            <a:picLocks noChangeAspect="1"/>
          </p:cNvPicPr>
          <p:nvPr/>
        </p:nvPicPr>
        <p:blipFill>
          <a:blip r:embed="rId2"/>
          <a:stretch>
            <a:fillRect/>
          </a:stretch>
        </p:blipFill>
        <p:spPr>
          <a:xfrm>
            <a:off x="3521075" y="3606800"/>
            <a:ext cx="5149850" cy="3215177"/>
          </a:xfrm>
          <a:prstGeom prst="rect">
            <a:avLst/>
          </a:prstGeom>
        </p:spPr>
      </p:pic>
    </p:spTree>
    <p:extLst>
      <p:ext uri="{BB962C8B-B14F-4D97-AF65-F5344CB8AC3E}">
        <p14:creationId xmlns:p14="http://schemas.microsoft.com/office/powerpoint/2010/main" val="1383839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3A699A6-2C24-2D4D-B082-1FC409D81D2B}"/>
              </a:ext>
            </a:extLst>
          </p:cNvPr>
          <p:cNvSpPr>
            <a:spLocks noGrp="1"/>
          </p:cNvSpPr>
          <p:nvPr>
            <p:ph type="title"/>
          </p:nvPr>
        </p:nvSpPr>
        <p:spPr/>
        <p:txBody>
          <a:bodyPr/>
          <a:lstStyle/>
          <a:p>
            <a:r>
              <a:rPr kumimoji="1" lang="ja-JP" altLang="en-US"/>
              <a:t>円グラフ以外の可視化</a:t>
            </a:r>
          </a:p>
        </p:txBody>
      </p:sp>
      <p:sp>
        <p:nvSpPr>
          <p:cNvPr id="3" name="コンテンツ プレースホルダー 2">
            <a:extLst>
              <a:ext uri="{FF2B5EF4-FFF2-40B4-BE49-F238E27FC236}">
                <a16:creationId xmlns:a16="http://schemas.microsoft.com/office/drawing/2014/main" id="{2788B2E4-6FF1-6243-AB10-B6BFB4F7961A}"/>
              </a:ext>
            </a:extLst>
          </p:cNvPr>
          <p:cNvSpPr>
            <a:spLocks noGrp="1"/>
          </p:cNvSpPr>
          <p:nvPr>
            <p:ph idx="1"/>
          </p:nvPr>
        </p:nvSpPr>
        <p:spPr>
          <a:xfrm>
            <a:off x="838200" y="1825625"/>
            <a:ext cx="10515600" cy="1325563"/>
          </a:xfrm>
        </p:spPr>
        <p:txBody>
          <a:bodyPr/>
          <a:lstStyle/>
          <a:p>
            <a:r>
              <a:rPr kumimoji="1" lang="ja-JP" altLang="en-US"/>
              <a:t>時系列での推移を円グラフで表現したもの</a:t>
            </a:r>
            <a:endParaRPr kumimoji="1" lang="en-US" altLang="ja-JP" dirty="0"/>
          </a:p>
          <a:p>
            <a:pPr>
              <a:buFont typeface="Wingdings" pitchFamily="2" charset="2"/>
              <a:buChar char="Ø"/>
            </a:pPr>
            <a:r>
              <a:rPr kumimoji="1" lang="ja-JP" altLang="en-US"/>
              <a:t>線グラフを用いたほうが明確に理解できる</a:t>
            </a:r>
          </a:p>
        </p:txBody>
      </p:sp>
      <p:pic>
        <p:nvPicPr>
          <p:cNvPr id="4" name="図 3">
            <a:extLst>
              <a:ext uri="{FF2B5EF4-FFF2-40B4-BE49-F238E27FC236}">
                <a16:creationId xmlns:a16="http://schemas.microsoft.com/office/drawing/2014/main" id="{FD59A4B1-FD58-ED4E-9750-369C51850ADB}"/>
              </a:ext>
            </a:extLst>
          </p:cNvPr>
          <p:cNvPicPr>
            <a:picLocks noChangeAspect="1"/>
          </p:cNvPicPr>
          <p:nvPr/>
        </p:nvPicPr>
        <p:blipFill>
          <a:blip r:embed="rId2"/>
          <a:stretch>
            <a:fillRect/>
          </a:stretch>
        </p:blipFill>
        <p:spPr>
          <a:xfrm>
            <a:off x="609600" y="3698791"/>
            <a:ext cx="5893275" cy="2100263"/>
          </a:xfrm>
          <a:prstGeom prst="rect">
            <a:avLst/>
          </a:prstGeom>
        </p:spPr>
      </p:pic>
      <p:pic>
        <p:nvPicPr>
          <p:cNvPr id="5" name="図 4">
            <a:extLst>
              <a:ext uri="{FF2B5EF4-FFF2-40B4-BE49-F238E27FC236}">
                <a16:creationId xmlns:a16="http://schemas.microsoft.com/office/drawing/2014/main" id="{56FB81C7-C57F-6241-9183-24EEA424B372}"/>
              </a:ext>
            </a:extLst>
          </p:cNvPr>
          <p:cNvPicPr>
            <a:picLocks noChangeAspect="1"/>
          </p:cNvPicPr>
          <p:nvPr/>
        </p:nvPicPr>
        <p:blipFill>
          <a:blip r:embed="rId3"/>
          <a:stretch>
            <a:fillRect/>
          </a:stretch>
        </p:blipFill>
        <p:spPr>
          <a:xfrm>
            <a:off x="7188675" y="2831140"/>
            <a:ext cx="4393725" cy="3835564"/>
          </a:xfrm>
          <a:prstGeom prst="rect">
            <a:avLst/>
          </a:prstGeom>
        </p:spPr>
      </p:pic>
      <p:sp>
        <p:nvSpPr>
          <p:cNvPr id="6" name="右矢印 5">
            <a:extLst>
              <a:ext uri="{FF2B5EF4-FFF2-40B4-BE49-F238E27FC236}">
                <a16:creationId xmlns:a16="http://schemas.microsoft.com/office/drawing/2014/main" id="{15BE01BF-0A0F-3243-922E-4A16FCDAE7AB}"/>
              </a:ext>
            </a:extLst>
          </p:cNvPr>
          <p:cNvSpPr/>
          <p:nvPr/>
        </p:nvSpPr>
        <p:spPr>
          <a:xfrm>
            <a:off x="6502875" y="4601550"/>
            <a:ext cx="685800" cy="5354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6447772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80FECE4-8745-614B-B6DD-39FB3F15902B}"/>
              </a:ext>
            </a:extLst>
          </p:cNvPr>
          <p:cNvSpPr>
            <a:spLocks noGrp="1"/>
          </p:cNvSpPr>
          <p:nvPr>
            <p:ph type="title"/>
          </p:nvPr>
        </p:nvSpPr>
        <p:spPr/>
        <p:txBody>
          <a:bodyPr/>
          <a:lstStyle/>
          <a:p>
            <a:r>
              <a:rPr kumimoji="1" lang="ja-JP" altLang="en-US"/>
              <a:t>円グラフの注意点</a:t>
            </a:r>
          </a:p>
        </p:txBody>
      </p:sp>
      <p:sp>
        <p:nvSpPr>
          <p:cNvPr id="3" name="コンテンツ プレースホルダー 2">
            <a:extLst>
              <a:ext uri="{FF2B5EF4-FFF2-40B4-BE49-F238E27FC236}">
                <a16:creationId xmlns:a16="http://schemas.microsoft.com/office/drawing/2014/main" id="{0B8FFED9-C419-6C4D-9A36-387DF2B2888E}"/>
              </a:ext>
            </a:extLst>
          </p:cNvPr>
          <p:cNvSpPr>
            <a:spLocks noGrp="1"/>
          </p:cNvSpPr>
          <p:nvPr>
            <p:ph idx="1"/>
          </p:nvPr>
        </p:nvSpPr>
        <p:spPr>
          <a:xfrm>
            <a:off x="838200" y="1825625"/>
            <a:ext cx="10515600" cy="1325563"/>
          </a:xfrm>
        </p:spPr>
        <p:txBody>
          <a:bodyPr>
            <a:normAutofit lnSpcReduction="10000"/>
          </a:bodyPr>
          <a:lstStyle/>
          <a:p>
            <a:r>
              <a:rPr kumimoji="1" lang="en-US" altLang="ja-JP" dirty="0"/>
              <a:t>3D</a:t>
            </a:r>
            <a:r>
              <a:rPr kumimoji="1" lang="ja-JP" altLang="en-US"/>
              <a:t>は使わない</a:t>
            </a:r>
            <a:endParaRPr kumimoji="1" lang="en-US" altLang="ja-JP" dirty="0"/>
          </a:p>
          <a:p>
            <a:pPr lvl="1">
              <a:buFont typeface="Wingdings" pitchFamily="2" charset="2"/>
              <a:buChar char="ü"/>
            </a:pPr>
            <a:r>
              <a:rPr kumimoji="1" lang="ja-JP" altLang="en-US"/>
              <a:t>割合の大きさを誤解させてしまう</a:t>
            </a:r>
            <a:endParaRPr kumimoji="1" lang="en-US" altLang="ja-JP" dirty="0"/>
          </a:p>
          <a:p>
            <a:r>
              <a:rPr kumimoji="1" lang="ja-JP" altLang="en-US" b="1"/>
              <a:t>ビジネスシーンであれば、</a:t>
            </a:r>
            <a:r>
              <a:rPr kumimoji="1" lang="en-US" altLang="ja-JP" b="1" dirty="0"/>
              <a:t>3D</a:t>
            </a:r>
            <a:r>
              <a:rPr kumimoji="1" lang="ja-JP" altLang="en-US" b="1"/>
              <a:t>を使う必然性は殆どない</a:t>
            </a:r>
          </a:p>
        </p:txBody>
      </p:sp>
      <p:pic>
        <p:nvPicPr>
          <p:cNvPr id="5" name="図 4">
            <a:extLst>
              <a:ext uri="{FF2B5EF4-FFF2-40B4-BE49-F238E27FC236}">
                <a16:creationId xmlns:a16="http://schemas.microsoft.com/office/drawing/2014/main" id="{1A29E8B1-6D1C-964E-9884-157FF29EC228}"/>
              </a:ext>
            </a:extLst>
          </p:cNvPr>
          <p:cNvPicPr>
            <a:picLocks noChangeAspect="1"/>
          </p:cNvPicPr>
          <p:nvPr/>
        </p:nvPicPr>
        <p:blipFill>
          <a:blip r:embed="rId2"/>
          <a:stretch>
            <a:fillRect/>
          </a:stretch>
        </p:blipFill>
        <p:spPr>
          <a:xfrm>
            <a:off x="2981727" y="3286125"/>
            <a:ext cx="6228546" cy="3292474"/>
          </a:xfrm>
          <a:prstGeom prst="rect">
            <a:avLst/>
          </a:prstGeom>
        </p:spPr>
      </p:pic>
    </p:spTree>
    <p:extLst>
      <p:ext uri="{BB962C8B-B14F-4D97-AF65-F5344CB8AC3E}">
        <p14:creationId xmlns:p14="http://schemas.microsoft.com/office/powerpoint/2010/main" val="1674412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0089DDC-1A32-154A-9FF3-17359A1AA763}"/>
              </a:ext>
            </a:extLst>
          </p:cNvPr>
          <p:cNvSpPr>
            <a:spLocks noGrp="1"/>
          </p:cNvSpPr>
          <p:nvPr>
            <p:ph type="title"/>
          </p:nvPr>
        </p:nvSpPr>
        <p:spPr/>
        <p:txBody>
          <a:bodyPr/>
          <a:lstStyle/>
          <a:p>
            <a:r>
              <a:rPr lang="ja-JP" altLang="en-US"/>
              <a:t>ビジュアルアナリティクスのサイクル</a:t>
            </a:r>
            <a:endParaRPr kumimoji="1" lang="ja-JP" altLang="en-US"/>
          </a:p>
        </p:txBody>
      </p:sp>
      <p:sp>
        <p:nvSpPr>
          <p:cNvPr id="3" name="コンテンツ プレースホルダー 2">
            <a:extLst>
              <a:ext uri="{FF2B5EF4-FFF2-40B4-BE49-F238E27FC236}">
                <a16:creationId xmlns:a16="http://schemas.microsoft.com/office/drawing/2014/main" id="{DEE9BB11-C2E6-2342-8172-7E960742B245}"/>
              </a:ext>
            </a:extLst>
          </p:cNvPr>
          <p:cNvSpPr>
            <a:spLocks noGrp="1"/>
          </p:cNvSpPr>
          <p:nvPr>
            <p:ph idx="1"/>
          </p:nvPr>
        </p:nvSpPr>
        <p:spPr>
          <a:xfrm>
            <a:off x="838200" y="1825625"/>
            <a:ext cx="10515600" cy="1386251"/>
          </a:xfrm>
        </p:spPr>
        <p:txBody>
          <a:bodyPr>
            <a:normAutofit fontScale="92500"/>
          </a:bodyPr>
          <a:lstStyle/>
          <a:p>
            <a:r>
              <a:rPr kumimoji="1" lang="ja-JP" altLang="en-US" b="1"/>
              <a:t>問の決定</a:t>
            </a:r>
            <a:r>
              <a:rPr kumimoji="1" lang="ja-JP" altLang="en-US"/>
              <a:t>（</a:t>
            </a:r>
            <a:r>
              <a:rPr lang="ja-JP" altLang="en-US"/>
              <a:t>ビジュアルアナリティクスのサイクルの最初</a:t>
            </a:r>
            <a:r>
              <a:rPr kumimoji="1" lang="ja-JP" altLang="en-US"/>
              <a:t>）</a:t>
            </a:r>
            <a:endParaRPr kumimoji="1" lang="en-US" altLang="ja-JP" dirty="0"/>
          </a:p>
          <a:p>
            <a:pPr lvl="1"/>
            <a:r>
              <a:rPr kumimoji="1" lang="ja-JP" altLang="en-US"/>
              <a:t>「自分はなぜデータ分析をするのか」という目的がぐらつくと迷子になる</a:t>
            </a:r>
            <a:endParaRPr kumimoji="1" lang="en-US" altLang="ja-JP" dirty="0"/>
          </a:p>
          <a:p>
            <a:pPr lvl="1">
              <a:buFont typeface="Wingdings" pitchFamily="2" charset="2"/>
              <a:buChar char="Ø"/>
            </a:pPr>
            <a:r>
              <a:rPr kumimoji="1" lang="ja-JP" altLang="en-US"/>
              <a:t>目的（問）に応じた可視化はどのようなものがあるのか？→棒グラフなど</a:t>
            </a:r>
          </a:p>
        </p:txBody>
      </p:sp>
      <p:pic>
        <p:nvPicPr>
          <p:cNvPr id="4" name="コンテンツ プレースホルダー 3">
            <a:extLst>
              <a:ext uri="{FF2B5EF4-FFF2-40B4-BE49-F238E27FC236}">
                <a16:creationId xmlns:a16="http://schemas.microsoft.com/office/drawing/2014/main" id="{DF1C3AB5-DB11-1940-BE8A-BC0653DC4303}"/>
              </a:ext>
            </a:extLst>
          </p:cNvPr>
          <p:cNvPicPr>
            <a:picLocks noChangeAspect="1"/>
          </p:cNvPicPr>
          <p:nvPr/>
        </p:nvPicPr>
        <p:blipFill>
          <a:blip r:embed="rId2"/>
          <a:stretch>
            <a:fillRect/>
          </a:stretch>
        </p:blipFill>
        <p:spPr>
          <a:xfrm>
            <a:off x="3512608" y="3211876"/>
            <a:ext cx="5166783" cy="3646124"/>
          </a:xfrm>
          <a:prstGeom prst="rect">
            <a:avLst/>
          </a:prstGeom>
        </p:spPr>
      </p:pic>
      <p:sp>
        <p:nvSpPr>
          <p:cNvPr id="5" name="正方形/長方形 4">
            <a:extLst>
              <a:ext uri="{FF2B5EF4-FFF2-40B4-BE49-F238E27FC236}">
                <a16:creationId xmlns:a16="http://schemas.microsoft.com/office/drawing/2014/main" id="{116561AF-D744-EA47-8948-38CD17F60A5B}"/>
              </a:ext>
            </a:extLst>
          </p:cNvPr>
          <p:cNvSpPr/>
          <p:nvPr/>
        </p:nvSpPr>
        <p:spPr>
          <a:xfrm>
            <a:off x="5749447" y="3770334"/>
            <a:ext cx="901874" cy="300625"/>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9042257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C26128-7AD3-B74D-931C-EE4D82DBA393}"/>
              </a:ext>
            </a:extLst>
          </p:cNvPr>
          <p:cNvSpPr>
            <a:spLocks noGrp="1"/>
          </p:cNvSpPr>
          <p:nvPr>
            <p:ph type="title"/>
          </p:nvPr>
        </p:nvSpPr>
        <p:spPr/>
        <p:txBody>
          <a:bodyPr/>
          <a:lstStyle/>
          <a:p>
            <a:r>
              <a:rPr kumimoji="1" lang="ja-JP" altLang="en-US"/>
              <a:t>ドーナツチャート</a:t>
            </a:r>
          </a:p>
        </p:txBody>
      </p:sp>
      <p:sp>
        <p:nvSpPr>
          <p:cNvPr id="3" name="コンテンツ プレースホルダー 2">
            <a:extLst>
              <a:ext uri="{FF2B5EF4-FFF2-40B4-BE49-F238E27FC236}">
                <a16:creationId xmlns:a16="http://schemas.microsoft.com/office/drawing/2014/main" id="{0ADD2F92-B27F-FC47-8B07-DA02E845CFB5}"/>
              </a:ext>
            </a:extLst>
          </p:cNvPr>
          <p:cNvSpPr>
            <a:spLocks noGrp="1"/>
          </p:cNvSpPr>
          <p:nvPr>
            <p:ph idx="1"/>
          </p:nvPr>
        </p:nvSpPr>
        <p:spPr>
          <a:xfrm>
            <a:off x="838200" y="1825625"/>
            <a:ext cx="7010400" cy="4351338"/>
          </a:xfrm>
        </p:spPr>
        <p:txBody>
          <a:bodyPr/>
          <a:lstStyle/>
          <a:p>
            <a:r>
              <a:rPr kumimoji="1" lang="ja-JP" altLang="en-US"/>
              <a:t>円グラフの派生形</a:t>
            </a:r>
            <a:endParaRPr kumimoji="1" lang="en-US" altLang="ja-JP" dirty="0"/>
          </a:p>
          <a:p>
            <a:r>
              <a:rPr lang="ja-JP" altLang="en-US" b="1"/>
              <a:t>中央のスペースに情報を含めることが可能</a:t>
            </a:r>
            <a:endParaRPr lang="en-US" altLang="ja-JP" b="1" dirty="0"/>
          </a:p>
          <a:p>
            <a:r>
              <a:rPr kumimoji="1" lang="en-US" altLang="ja-JP" dirty="0"/>
              <a:t>Web</a:t>
            </a:r>
            <a:r>
              <a:rPr kumimoji="1" lang="ja-JP" altLang="en-US"/>
              <a:t>アナリティクスやデジタルマーケティングなどの世界では、多くの主要指標を日次で追っており予算への未達・到達具合がわかりやすいことからよく活用されている</a:t>
            </a:r>
          </a:p>
        </p:txBody>
      </p:sp>
      <p:pic>
        <p:nvPicPr>
          <p:cNvPr id="5" name="図 4">
            <a:extLst>
              <a:ext uri="{FF2B5EF4-FFF2-40B4-BE49-F238E27FC236}">
                <a16:creationId xmlns:a16="http://schemas.microsoft.com/office/drawing/2014/main" id="{FD140B81-0216-614A-BE0B-4D7BA7E08876}"/>
              </a:ext>
            </a:extLst>
          </p:cNvPr>
          <p:cNvPicPr>
            <a:picLocks noChangeAspect="1"/>
          </p:cNvPicPr>
          <p:nvPr/>
        </p:nvPicPr>
        <p:blipFill>
          <a:blip r:embed="rId2"/>
          <a:stretch>
            <a:fillRect/>
          </a:stretch>
        </p:blipFill>
        <p:spPr>
          <a:xfrm>
            <a:off x="8026400" y="2450243"/>
            <a:ext cx="3505200" cy="3102102"/>
          </a:xfrm>
          <a:prstGeom prst="rect">
            <a:avLst/>
          </a:prstGeom>
        </p:spPr>
      </p:pic>
    </p:spTree>
    <p:extLst>
      <p:ext uri="{BB962C8B-B14F-4D97-AF65-F5344CB8AC3E}">
        <p14:creationId xmlns:p14="http://schemas.microsoft.com/office/powerpoint/2010/main" val="17679536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B6DB59F-6C31-6241-B75E-FAB5CF0C0478}"/>
              </a:ext>
            </a:extLst>
          </p:cNvPr>
          <p:cNvSpPr>
            <a:spLocks noGrp="1"/>
          </p:cNvSpPr>
          <p:nvPr>
            <p:ph type="title"/>
          </p:nvPr>
        </p:nvSpPr>
        <p:spPr/>
        <p:txBody>
          <a:bodyPr/>
          <a:lstStyle/>
          <a:p>
            <a:r>
              <a:rPr kumimoji="1" lang="ja-JP" altLang="en-US"/>
              <a:t>ツリーマップ</a:t>
            </a:r>
          </a:p>
        </p:txBody>
      </p:sp>
      <p:sp>
        <p:nvSpPr>
          <p:cNvPr id="3" name="コンテンツ プレースホルダー 2">
            <a:extLst>
              <a:ext uri="{FF2B5EF4-FFF2-40B4-BE49-F238E27FC236}">
                <a16:creationId xmlns:a16="http://schemas.microsoft.com/office/drawing/2014/main" id="{03161647-FDEB-574C-9AFA-617927FFC18B}"/>
              </a:ext>
            </a:extLst>
          </p:cNvPr>
          <p:cNvSpPr>
            <a:spLocks noGrp="1"/>
          </p:cNvSpPr>
          <p:nvPr>
            <p:ph idx="1"/>
          </p:nvPr>
        </p:nvSpPr>
        <p:spPr>
          <a:xfrm>
            <a:off x="838200" y="1825625"/>
            <a:ext cx="6096000" cy="4351338"/>
          </a:xfrm>
        </p:spPr>
        <p:txBody>
          <a:bodyPr/>
          <a:lstStyle/>
          <a:p>
            <a:r>
              <a:rPr kumimoji="1" lang="ja-JP" altLang="en-US" b="1"/>
              <a:t>全体と比したセグメント割合の程度を簡単に表現できる</a:t>
            </a:r>
            <a:r>
              <a:rPr kumimoji="1" lang="ja-JP" altLang="en-US"/>
              <a:t>便利な表現方法。扱うデータのセグメントの数が多すぎるとわかりにくくなる</a:t>
            </a:r>
            <a:endParaRPr kumimoji="1" lang="en-US" altLang="ja-JP" dirty="0"/>
          </a:p>
          <a:p>
            <a:r>
              <a:rPr kumimoji="1" lang="ja-JP" altLang="en-US"/>
              <a:t>以下の点に注意</a:t>
            </a:r>
            <a:endParaRPr kumimoji="1" lang="en-US" altLang="ja-JP" dirty="0"/>
          </a:p>
          <a:p>
            <a:pPr lvl="1">
              <a:buFont typeface="Wingdings" pitchFamily="2" charset="2"/>
              <a:buChar char="ü"/>
            </a:pPr>
            <a:r>
              <a:rPr kumimoji="1" lang="ja-JP" altLang="en-US"/>
              <a:t>マイナスの値の表現が難しい</a:t>
            </a:r>
            <a:endParaRPr kumimoji="1" lang="en-US" altLang="ja-JP" dirty="0"/>
          </a:p>
          <a:p>
            <a:pPr lvl="1">
              <a:buFont typeface="Wingdings" pitchFamily="2" charset="2"/>
              <a:buChar char="ü"/>
            </a:pPr>
            <a:r>
              <a:rPr lang="ja-JP" altLang="en-US"/>
              <a:t>隣同士になっていない長方形の比較は難しい</a:t>
            </a:r>
            <a:endParaRPr lang="en-US" altLang="ja-JP" dirty="0"/>
          </a:p>
          <a:p>
            <a:pPr lvl="1">
              <a:buFont typeface="Wingdings" pitchFamily="2" charset="2"/>
              <a:buChar char="ü"/>
            </a:pPr>
            <a:r>
              <a:rPr kumimoji="1" lang="ja-JP" altLang="en-US"/>
              <a:t>どの位置に何を置くかはツールの問題なので、制御できない</a:t>
            </a:r>
          </a:p>
        </p:txBody>
      </p:sp>
      <p:pic>
        <p:nvPicPr>
          <p:cNvPr id="4" name="図 3">
            <a:extLst>
              <a:ext uri="{FF2B5EF4-FFF2-40B4-BE49-F238E27FC236}">
                <a16:creationId xmlns:a16="http://schemas.microsoft.com/office/drawing/2014/main" id="{BD85508E-6CEE-A44B-BB14-3CB077E1FE7A}"/>
              </a:ext>
            </a:extLst>
          </p:cNvPr>
          <p:cNvPicPr>
            <a:picLocks noChangeAspect="1"/>
          </p:cNvPicPr>
          <p:nvPr/>
        </p:nvPicPr>
        <p:blipFill>
          <a:blip r:embed="rId2"/>
          <a:stretch>
            <a:fillRect/>
          </a:stretch>
        </p:blipFill>
        <p:spPr>
          <a:xfrm>
            <a:off x="7226300" y="2147094"/>
            <a:ext cx="4660900" cy="3708400"/>
          </a:xfrm>
          <a:prstGeom prst="rect">
            <a:avLst/>
          </a:prstGeom>
        </p:spPr>
      </p:pic>
    </p:spTree>
    <p:extLst>
      <p:ext uri="{BB962C8B-B14F-4D97-AF65-F5344CB8AC3E}">
        <p14:creationId xmlns:p14="http://schemas.microsoft.com/office/powerpoint/2010/main" val="3842574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653D6E8-6387-224C-9174-9D6D5E43BD9A}"/>
              </a:ext>
            </a:extLst>
          </p:cNvPr>
          <p:cNvSpPr>
            <a:spLocks noGrp="1"/>
          </p:cNvSpPr>
          <p:nvPr>
            <p:ph type="title"/>
          </p:nvPr>
        </p:nvSpPr>
        <p:spPr/>
        <p:txBody>
          <a:bodyPr/>
          <a:lstStyle/>
          <a:p>
            <a:r>
              <a:rPr kumimoji="1" lang="ja-JP" altLang="en-US"/>
              <a:t>ワッフルチャート</a:t>
            </a:r>
          </a:p>
        </p:txBody>
      </p:sp>
      <p:sp>
        <p:nvSpPr>
          <p:cNvPr id="3" name="コンテンツ プレースホルダー 2">
            <a:extLst>
              <a:ext uri="{FF2B5EF4-FFF2-40B4-BE49-F238E27FC236}">
                <a16:creationId xmlns:a16="http://schemas.microsoft.com/office/drawing/2014/main" id="{355583B3-4B55-8B4F-A0D2-F49C62912EFF}"/>
              </a:ext>
            </a:extLst>
          </p:cNvPr>
          <p:cNvSpPr>
            <a:spLocks noGrp="1"/>
          </p:cNvSpPr>
          <p:nvPr>
            <p:ph idx="1"/>
          </p:nvPr>
        </p:nvSpPr>
        <p:spPr>
          <a:xfrm>
            <a:off x="838200" y="1825625"/>
            <a:ext cx="5715000" cy="4351338"/>
          </a:xfrm>
        </p:spPr>
        <p:txBody>
          <a:bodyPr/>
          <a:lstStyle/>
          <a:p>
            <a:r>
              <a:rPr lang="en-US" altLang="ja-JP" b="1" dirty="0"/>
              <a:t>100%</a:t>
            </a:r>
            <a:r>
              <a:rPr lang="ja-JP" altLang="en-US" b="1"/>
              <a:t>分のドットが最初から全てあり、割合部分に色付け</a:t>
            </a:r>
            <a:r>
              <a:rPr lang="ja-JP" altLang="en-US"/>
              <a:t>をしている</a:t>
            </a:r>
            <a:endParaRPr lang="en-US" altLang="ja-JP" dirty="0"/>
          </a:p>
          <a:p>
            <a:r>
              <a:rPr kumimoji="1" lang="ja-JP" altLang="en-US"/>
              <a:t>俯瞰的に、複数のもののパーセンテージを比較する時に使用</a:t>
            </a:r>
            <a:endParaRPr kumimoji="1" lang="en-US" altLang="ja-JP" dirty="0"/>
          </a:p>
          <a:p>
            <a:r>
              <a:rPr lang="ja-JP" altLang="en-US"/>
              <a:t>詳細の比較はしづらいチャートタイプであるので、テキストで補足すると丁寧</a:t>
            </a:r>
            <a:endParaRPr kumimoji="1" lang="ja-JP" altLang="en-US"/>
          </a:p>
        </p:txBody>
      </p:sp>
      <p:pic>
        <p:nvPicPr>
          <p:cNvPr id="5" name="図 4">
            <a:extLst>
              <a:ext uri="{FF2B5EF4-FFF2-40B4-BE49-F238E27FC236}">
                <a16:creationId xmlns:a16="http://schemas.microsoft.com/office/drawing/2014/main" id="{135F710A-DAC6-1D4D-8722-5E2600E685F0}"/>
              </a:ext>
            </a:extLst>
          </p:cNvPr>
          <p:cNvPicPr>
            <a:picLocks noChangeAspect="1"/>
          </p:cNvPicPr>
          <p:nvPr/>
        </p:nvPicPr>
        <p:blipFill>
          <a:blip r:embed="rId2"/>
          <a:stretch>
            <a:fillRect/>
          </a:stretch>
        </p:blipFill>
        <p:spPr>
          <a:xfrm>
            <a:off x="6654800" y="1994694"/>
            <a:ext cx="4699000" cy="4013200"/>
          </a:xfrm>
          <a:prstGeom prst="rect">
            <a:avLst/>
          </a:prstGeom>
        </p:spPr>
      </p:pic>
    </p:spTree>
    <p:extLst>
      <p:ext uri="{BB962C8B-B14F-4D97-AF65-F5344CB8AC3E}">
        <p14:creationId xmlns:p14="http://schemas.microsoft.com/office/powerpoint/2010/main" val="8076438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7673F7B-A073-564C-8343-6D015CCD3DF4}"/>
              </a:ext>
            </a:extLst>
          </p:cNvPr>
          <p:cNvSpPr>
            <a:spLocks noGrp="1"/>
          </p:cNvSpPr>
          <p:nvPr>
            <p:ph type="title"/>
          </p:nvPr>
        </p:nvSpPr>
        <p:spPr/>
        <p:txBody>
          <a:bodyPr/>
          <a:lstStyle/>
          <a:p>
            <a:r>
              <a:rPr kumimoji="1" lang="ja-JP" altLang="en-US"/>
              <a:t>ウォーターフォールチャート</a:t>
            </a:r>
          </a:p>
        </p:txBody>
      </p:sp>
      <p:sp>
        <p:nvSpPr>
          <p:cNvPr id="3" name="コンテンツ プレースホルダー 2">
            <a:extLst>
              <a:ext uri="{FF2B5EF4-FFF2-40B4-BE49-F238E27FC236}">
                <a16:creationId xmlns:a16="http://schemas.microsoft.com/office/drawing/2014/main" id="{9F132CF4-F5BA-C644-9572-D168E93EEFF9}"/>
              </a:ext>
            </a:extLst>
          </p:cNvPr>
          <p:cNvSpPr>
            <a:spLocks noGrp="1"/>
          </p:cNvSpPr>
          <p:nvPr>
            <p:ph idx="1"/>
          </p:nvPr>
        </p:nvSpPr>
        <p:spPr>
          <a:xfrm>
            <a:off x="838200" y="1825625"/>
            <a:ext cx="6426200" cy="4351338"/>
          </a:xfrm>
        </p:spPr>
        <p:txBody>
          <a:bodyPr/>
          <a:lstStyle/>
          <a:p>
            <a:r>
              <a:rPr kumimoji="1" lang="ja-JP" altLang="en-US" b="1"/>
              <a:t>最初の額（値）を起点とし、その後ステップを経てどのように</a:t>
            </a:r>
            <a:r>
              <a:rPr kumimoji="1" lang="en-US" altLang="ja-JP" b="1" dirty="0"/>
              <a:t>+/-</a:t>
            </a:r>
            <a:r>
              <a:rPr kumimoji="1" lang="ja-JP" altLang="en-US" b="1"/>
              <a:t>の影響があるかを一目で表</a:t>
            </a:r>
            <a:r>
              <a:rPr kumimoji="1" lang="ja-JP" altLang="en-US"/>
              <a:t>すことができる</a:t>
            </a:r>
            <a:endParaRPr kumimoji="1" lang="en-US" altLang="ja-JP" dirty="0"/>
          </a:p>
          <a:p>
            <a:r>
              <a:rPr lang="ja-JP" altLang="en-US"/>
              <a:t>起点である左から終点である右までの推移がわかりやすく明示的で、多くのビジネス書類で使用されている</a:t>
            </a:r>
            <a:endParaRPr kumimoji="1" lang="ja-JP" altLang="en-US"/>
          </a:p>
        </p:txBody>
      </p:sp>
      <p:pic>
        <p:nvPicPr>
          <p:cNvPr id="4" name="図 3">
            <a:extLst>
              <a:ext uri="{FF2B5EF4-FFF2-40B4-BE49-F238E27FC236}">
                <a16:creationId xmlns:a16="http://schemas.microsoft.com/office/drawing/2014/main" id="{5014944F-AF20-E441-ADEA-4DB7F8CCF5F7}"/>
              </a:ext>
            </a:extLst>
          </p:cNvPr>
          <p:cNvPicPr>
            <a:picLocks noChangeAspect="1"/>
          </p:cNvPicPr>
          <p:nvPr/>
        </p:nvPicPr>
        <p:blipFill>
          <a:blip r:embed="rId2"/>
          <a:stretch>
            <a:fillRect/>
          </a:stretch>
        </p:blipFill>
        <p:spPr>
          <a:xfrm>
            <a:off x="7264400" y="2324894"/>
            <a:ext cx="4660900" cy="3352800"/>
          </a:xfrm>
          <a:prstGeom prst="rect">
            <a:avLst/>
          </a:prstGeom>
        </p:spPr>
      </p:pic>
    </p:spTree>
    <p:extLst>
      <p:ext uri="{BB962C8B-B14F-4D97-AF65-F5344CB8AC3E}">
        <p14:creationId xmlns:p14="http://schemas.microsoft.com/office/powerpoint/2010/main" val="37082015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B7C26D0-446B-1243-8ED4-E2047F4AE230}"/>
              </a:ext>
            </a:extLst>
          </p:cNvPr>
          <p:cNvSpPr>
            <a:spLocks noGrp="1"/>
          </p:cNvSpPr>
          <p:nvPr>
            <p:ph type="title"/>
          </p:nvPr>
        </p:nvSpPr>
        <p:spPr/>
        <p:txBody>
          <a:bodyPr/>
          <a:lstStyle/>
          <a:p>
            <a:r>
              <a:rPr kumimoji="1" lang="ja-JP" altLang="en-US"/>
              <a:t>量を表す</a:t>
            </a:r>
          </a:p>
        </p:txBody>
      </p:sp>
      <p:sp>
        <p:nvSpPr>
          <p:cNvPr id="3" name="コンテンツ プレースホルダー 2">
            <a:extLst>
              <a:ext uri="{FF2B5EF4-FFF2-40B4-BE49-F238E27FC236}">
                <a16:creationId xmlns:a16="http://schemas.microsoft.com/office/drawing/2014/main" id="{76845F1B-7056-BD4A-84C1-7984E9311CD8}"/>
              </a:ext>
            </a:extLst>
          </p:cNvPr>
          <p:cNvSpPr>
            <a:spLocks noGrp="1"/>
          </p:cNvSpPr>
          <p:nvPr>
            <p:ph idx="1"/>
          </p:nvPr>
        </p:nvSpPr>
        <p:spPr/>
        <p:txBody>
          <a:bodyPr/>
          <a:lstStyle/>
          <a:p>
            <a:r>
              <a:rPr kumimoji="1" lang="ja-JP" altLang="en-US"/>
              <a:t>棒グラフ</a:t>
            </a:r>
            <a:endParaRPr kumimoji="1" lang="en-US" altLang="ja-JP" dirty="0"/>
          </a:p>
          <a:p>
            <a:r>
              <a:rPr lang="ja-JP" altLang="en-US"/>
              <a:t>パックドバブル</a:t>
            </a:r>
            <a:endParaRPr lang="en-US" altLang="ja-JP" dirty="0"/>
          </a:p>
          <a:p>
            <a:r>
              <a:rPr kumimoji="1" lang="ja-JP" altLang="en-US"/>
              <a:t>ブレットバブル</a:t>
            </a:r>
            <a:endParaRPr kumimoji="1" lang="en-US" altLang="ja-JP" dirty="0"/>
          </a:p>
          <a:p>
            <a:r>
              <a:rPr kumimoji="1" lang="ja-JP" altLang="en-US"/>
              <a:t>ロリポップチャート</a:t>
            </a:r>
            <a:endParaRPr kumimoji="1" lang="en-US" altLang="ja-JP" dirty="0"/>
          </a:p>
          <a:p>
            <a:r>
              <a:rPr lang="ja-JP" altLang="en-US"/>
              <a:t>レーダーチャート</a:t>
            </a:r>
            <a:endParaRPr lang="en-US" altLang="ja-JP" dirty="0"/>
          </a:p>
          <a:p>
            <a:r>
              <a:rPr kumimoji="1" lang="ja-JP" altLang="en-US"/>
              <a:t>ドットマトリックスチャート</a:t>
            </a:r>
          </a:p>
        </p:txBody>
      </p:sp>
    </p:spTree>
    <p:extLst>
      <p:ext uri="{BB962C8B-B14F-4D97-AF65-F5344CB8AC3E}">
        <p14:creationId xmlns:p14="http://schemas.microsoft.com/office/powerpoint/2010/main" val="22103557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66533CA-93CA-8F49-A4BA-196D27A13E27}"/>
              </a:ext>
            </a:extLst>
          </p:cNvPr>
          <p:cNvSpPr>
            <a:spLocks noGrp="1"/>
          </p:cNvSpPr>
          <p:nvPr>
            <p:ph type="title"/>
          </p:nvPr>
        </p:nvSpPr>
        <p:spPr>
          <a:xfrm>
            <a:off x="838199" y="291090"/>
            <a:ext cx="10515599" cy="932688"/>
          </a:xfrm>
        </p:spPr>
        <p:txBody>
          <a:bodyPr vert="horz" lIns="91440" tIns="45720" rIns="91440" bIns="45720" rtlCol="0" anchor="b">
            <a:normAutofit/>
          </a:bodyPr>
          <a:lstStyle/>
          <a:p>
            <a:r>
              <a:rPr kumimoji="1" lang="ja-JP" altLang="en-US" sz="5400" kern="1200">
                <a:solidFill>
                  <a:schemeClr val="tx1"/>
                </a:solidFill>
                <a:latin typeface="+mj-lt"/>
                <a:ea typeface="+mj-ea"/>
                <a:cs typeface="+mj-cs"/>
              </a:rPr>
              <a:t>棒グラフ</a:t>
            </a:r>
          </a:p>
        </p:txBody>
      </p:sp>
      <p:sp>
        <p:nvSpPr>
          <p:cNvPr id="3" name="コンテンツ プレースホルダー 2">
            <a:extLst>
              <a:ext uri="{FF2B5EF4-FFF2-40B4-BE49-F238E27FC236}">
                <a16:creationId xmlns:a16="http://schemas.microsoft.com/office/drawing/2014/main" id="{8A53655B-2CE1-9E41-930E-28B844FB9EFB}"/>
              </a:ext>
            </a:extLst>
          </p:cNvPr>
          <p:cNvSpPr>
            <a:spLocks noGrp="1"/>
          </p:cNvSpPr>
          <p:nvPr>
            <p:ph idx="1"/>
          </p:nvPr>
        </p:nvSpPr>
        <p:spPr>
          <a:xfrm>
            <a:off x="838199" y="1335726"/>
            <a:ext cx="10515599" cy="420624"/>
          </a:xfrm>
        </p:spPr>
        <p:txBody>
          <a:bodyPr vert="horz" lIns="91440" tIns="45720" rIns="91440" bIns="45720" rtlCol="0">
            <a:normAutofit/>
          </a:bodyPr>
          <a:lstStyle/>
          <a:p>
            <a:pPr marL="0" indent="0">
              <a:buNone/>
            </a:pPr>
            <a:r>
              <a:rPr kumimoji="1" lang="ja-JP" altLang="en-US" sz="2200" b="1" kern="1200">
                <a:solidFill>
                  <a:schemeClr val="tx1"/>
                </a:solidFill>
                <a:latin typeface="+mn-lt"/>
                <a:ea typeface="+mn-ea"/>
                <a:cs typeface="+mn-cs"/>
              </a:rPr>
              <a:t>ものの比較、量の多寡を表すのに一般的な方法</a:t>
            </a:r>
            <a:endParaRPr kumimoji="1" lang="ja-JP" altLang="en-US" sz="2200" kern="1200">
              <a:solidFill>
                <a:schemeClr val="tx1"/>
              </a:solidFill>
              <a:latin typeface="+mn-lt"/>
              <a:ea typeface="+mn-ea"/>
              <a:cs typeface="+mn-cs"/>
            </a:endParaRPr>
          </a:p>
        </p:txBody>
      </p:sp>
      <p:pic>
        <p:nvPicPr>
          <p:cNvPr id="4" name="図 3">
            <a:extLst>
              <a:ext uri="{FF2B5EF4-FFF2-40B4-BE49-F238E27FC236}">
                <a16:creationId xmlns:a16="http://schemas.microsoft.com/office/drawing/2014/main" id="{B3011A54-3386-9D4D-8AFF-2B2883F0CDBB}"/>
              </a:ext>
            </a:extLst>
          </p:cNvPr>
          <p:cNvPicPr>
            <a:picLocks noChangeAspect="1"/>
          </p:cNvPicPr>
          <p:nvPr/>
        </p:nvPicPr>
        <p:blipFill>
          <a:blip r:embed="rId2"/>
          <a:stretch>
            <a:fillRect/>
          </a:stretch>
        </p:blipFill>
        <p:spPr>
          <a:xfrm>
            <a:off x="2131047" y="1863801"/>
            <a:ext cx="7929905" cy="4440746"/>
          </a:xfrm>
          <a:prstGeom prst="rect">
            <a:avLst/>
          </a:prstGeom>
        </p:spPr>
      </p:pic>
    </p:spTree>
    <p:extLst>
      <p:ext uri="{BB962C8B-B14F-4D97-AF65-F5344CB8AC3E}">
        <p14:creationId xmlns:p14="http://schemas.microsoft.com/office/powerpoint/2010/main" val="19799185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7418B6E-4BE8-1741-B002-1E1A25C511E3}"/>
              </a:ext>
            </a:extLst>
          </p:cNvPr>
          <p:cNvSpPr>
            <a:spLocks noGrp="1"/>
          </p:cNvSpPr>
          <p:nvPr>
            <p:ph type="title"/>
          </p:nvPr>
        </p:nvSpPr>
        <p:spPr/>
        <p:txBody>
          <a:bodyPr/>
          <a:lstStyle/>
          <a:p>
            <a:r>
              <a:rPr kumimoji="1" lang="ja-JP" altLang="en-US"/>
              <a:t>棒グラフにおける注意点（</a:t>
            </a:r>
            <a:r>
              <a:rPr kumimoji="1" lang="en-US" altLang="ja-JP" dirty="0"/>
              <a:t>1/3</a:t>
            </a:r>
            <a:r>
              <a:rPr kumimoji="1" lang="ja-JP" altLang="en-US"/>
              <a:t>）</a:t>
            </a:r>
          </a:p>
        </p:txBody>
      </p:sp>
      <p:sp>
        <p:nvSpPr>
          <p:cNvPr id="3" name="コンテンツ プレースホルダー 2">
            <a:extLst>
              <a:ext uri="{FF2B5EF4-FFF2-40B4-BE49-F238E27FC236}">
                <a16:creationId xmlns:a16="http://schemas.microsoft.com/office/drawing/2014/main" id="{FE9271F2-29C1-1041-B77B-4E2BBBB2CFF8}"/>
              </a:ext>
            </a:extLst>
          </p:cNvPr>
          <p:cNvSpPr>
            <a:spLocks noGrp="1"/>
          </p:cNvSpPr>
          <p:nvPr>
            <p:ph idx="1"/>
          </p:nvPr>
        </p:nvSpPr>
        <p:spPr>
          <a:xfrm>
            <a:off x="838200" y="1825625"/>
            <a:ext cx="10515600" cy="905049"/>
          </a:xfrm>
        </p:spPr>
        <p:txBody>
          <a:bodyPr>
            <a:normAutofit/>
          </a:bodyPr>
          <a:lstStyle/>
          <a:p>
            <a:r>
              <a:rPr kumimoji="1" lang="ja-JP" altLang="en-US" b="1"/>
              <a:t>起点はゼロから</a:t>
            </a:r>
            <a:endParaRPr kumimoji="1" lang="en-US" altLang="ja-JP" b="1" dirty="0"/>
          </a:p>
          <a:p>
            <a:pPr lvl="1">
              <a:buFont typeface="Wingdings" pitchFamily="2" charset="2"/>
              <a:buChar char="ü"/>
            </a:pPr>
            <a:r>
              <a:rPr lang="ja-JP" altLang="en-US"/>
              <a:t>各高さの関係性を崩さないため</a:t>
            </a:r>
            <a:endParaRPr kumimoji="1" lang="ja-JP" altLang="en-US"/>
          </a:p>
        </p:txBody>
      </p:sp>
      <p:pic>
        <p:nvPicPr>
          <p:cNvPr id="4" name="図 3">
            <a:extLst>
              <a:ext uri="{FF2B5EF4-FFF2-40B4-BE49-F238E27FC236}">
                <a16:creationId xmlns:a16="http://schemas.microsoft.com/office/drawing/2014/main" id="{C21BD685-9B96-7840-8690-A9960A9BD75F}"/>
              </a:ext>
            </a:extLst>
          </p:cNvPr>
          <p:cNvPicPr>
            <a:picLocks noChangeAspect="1"/>
          </p:cNvPicPr>
          <p:nvPr/>
        </p:nvPicPr>
        <p:blipFill>
          <a:blip r:embed="rId2"/>
          <a:stretch>
            <a:fillRect/>
          </a:stretch>
        </p:blipFill>
        <p:spPr>
          <a:xfrm>
            <a:off x="1305824" y="2730674"/>
            <a:ext cx="5080886" cy="2690812"/>
          </a:xfrm>
          <a:prstGeom prst="rect">
            <a:avLst/>
          </a:prstGeom>
        </p:spPr>
      </p:pic>
      <p:sp>
        <p:nvSpPr>
          <p:cNvPr id="5" name="テキスト ボックス 4">
            <a:extLst>
              <a:ext uri="{FF2B5EF4-FFF2-40B4-BE49-F238E27FC236}">
                <a16:creationId xmlns:a16="http://schemas.microsoft.com/office/drawing/2014/main" id="{EA5079F8-70A4-2749-B2EC-B8C45B2466EC}"/>
              </a:ext>
            </a:extLst>
          </p:cNvPr>
          <p:cNvSpPr txBox="1"/>
          <p:nvPr/>
        </p:nvSpPr>
        <p:spPr>
          <a:xfrm>
            <a:off x="1843154" y="5421486"/>
            <a:ext cx="4006225" cy="646331"/>
          </a:xfrm>
          <a:prstGeom prst="rect">
            <a:avLst/>
          </a:prstGeom>
          <a:noFill/>
        </p:spPr>
        <p:txBody>
          <a:bodyPr wrap="none" rtlCol="0">
            <a:spAutoFit/>
          </a:bodyPr>
          <a:lstStyle/>
          <a:p>
            <a:r>
              <a:rPr kumimoji="1" lang="ja-JP" altLang="en-US"/>
              <a:t>３月は２月の</a:t>
            </a:r>
            <a:r>
              <a:rPr lang="en-US" altLang="ja-JP" dirty="0"/>
              <a:t>3</a:t>
            </a:r>
            <a:r>
              <a:rPr kumimoji="1" lang="ja-JP" altLang="en-US"/>
              <a:t>倍の長さに見えるが、</a:t>
            </a:r>
            <a:endParaRPr kumimoji="1" lang="en-US" altLang="ja-JP" dirty="0"/>
          </a:p>
          <a:p>
            <a:r>
              <a:rPr lang="ja-JP" altLang="en-US"/>
              <a:t>実際は２倍である。</a:t>
            </a:r>
            <a:endParaRPr kumimoji="1" lang="ja-JP" altLang="en-US"/>
          </a:p>
        </p:txBody>
      </p:sp>
      <p:sp>
        <p:nvSpPr>
          <p:cNvPr id="6" name="正方形/長方形 5">
            <a:extLst>
              <a:ext uri="{FF2B5EF4-FFF2-40B4-BE49-F238E27FC236}">
                <a16:creationId xmlns:a16="http://schemas.microsoft.com/office/drawing/2014/main" id="{72A26533-5A34-4B4C-AF45-69D14AF6530E}"/>
              </a:ext>
            </a:extLst>
          </p:cNvPr>
          <p:cNvSpPr/>
          <p:nvPr/>
        </p:nvSpPr>
        <p:spPr>
          <a:xfrm>
            <a:off x="2910198" y="3337294"/>
            <a:ext cx="1139869" cy="1828800"/>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7" name="図 6">
            <a:extLst>
              <a:ext uri="{FF2B5EF4-FFF2-40B4-BE49-F238E27FC236}">
                <a16:creationId xmlns:a16="http://schemas.microsoft.com/office/drawing/2014/main" id="{76B9F864-D326-1343-B844-8A9A9E5EFBC0}"/>
              </a:ext>
            </a:extLst>
          </p:cNvPr>
          <p:cNvPicPr>
            <a:picLocks noChangeAspect="1"/>
          </p:cNvPicPr>
          <p:nvPr/>
        </p:nvPicPr>
        <p:blipFill>
          <a:blip r:embed="rId3"/>
          <a:stretch>
            <a:fillRect/>
          </a:stretch>
        </p:blipFill>
        <p:spPr>
          <a:xfrm>
            <a:off x="7195940" y="2730674"/>
            <a:ext cx="3152906" cy="3089211"/>
          </a:xfrm>
          <a:prstGeom prst="rect">
            <a:avLst/>
          </a:prstGeom>
        </p:spPr>
      </p:pic>
      <p:sp>
        <p:nvSpPr>
          <p:cNvPr id="8" name="テキスト ボックス 7">
            <a:extLst>
              <a:ext uri="{FF2B5EF4-FFF2-40B4-BE49-F238E27FC236}">
                <a16:creationId xmlns:a16="http://schemas.microsoft.com/office/drawing/2014/main" id="{87071630-5A27-714E-88B3-B4BFC3DBBFA5}"/>
              </a:ext>
            </a:extLst>
          </p:cNvPr>
          <p:cNvSpPr txBox="1"/>
          <p:nvPr/>
        </p:nvSpPr>
        <p:spPr>
          <a:xfrm>
            <a:off x="6948817" y="5819885"/>
            <a:ext cx="3647152" cy="369332"/>
          </a:xfrm>
          <a:prstGeom prst="rect">
            <a:avLst/>
          </a:prstGeom>
          <a:noFill/>
        </p:spPr>
        <p:txBody>
          <a:bodyPr wrap="none" rtlCol="0">
            <a:spAutoFit/>
          </a:bodyPr>
          <a:lstStyle/>
          <a:p>
            <a:r>
              <a:rPr kumimoji="1" lang="ja-JP" altLang="en-US"/>
              <a:t>省略破線も極力避けたほうがよい</a:t>
            </a:r>
          </a:p>
        </p:txBody>
      </p:sp>
    </p:spTree>
    <p:extLst>
      <p:ext uri="{BB962C8B-B14F-4D97-AF65-F5344CB8AC3E}">
        <p14:creationId xmlns:p14="http://schemas.microsoft.com/office/powerpoint/2010/main" val="20558332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42D7767-894D-474B-B6C2-2826AB5E4C73}"/>
              </a:ext>
            </a:extLst>
          </p:cNvPr>
          <p:cNvSpPr>
            <a:spLocks noGrp="1"/>
          </p:cNvSpPr>
          <p:nvPr>
            <p:ph type="title"/>
          </p:nvPr>
        </p:nvSpPr>
        <p:spPr/>
        <p:txBody>
          <a:bodyPr/>
          <a:lstStyle/>
          <a:p>
            <a:r>
              <a:rPr lang="ja-JP" altLang="en-US"/>
              <a:t>棒グラフにおける注意点（</a:t>
            </a:r>
            <a:r>
              <a:rPr lang="en-US" altLang="ja-JP" dirty="0"/>
              <a:t>2/3</a:t>
            </a:r>
            <a:r>
              <a:rPr lang="ja-JP" altLang="en-US"/>
              <a:t>）</a:t>
            </a:r>
            <a:endParaRPr kumimoji="1" lang="ja-JP" altLang="en-US"/>
          </a:p>
        </p:txBody>
      </p:sp>
      <p:sp>
        <p:nvSpPr>
          <p:cNvPr id="3" name="コンテンツ プレースホルダー 2">
            <a:extLst>
              <a:ext uri="{FF2B5EF4-FFF2-40B4-BE49-F238E27FC236}">
                <a16:creationId xmlns:a16="http://schemas.microsoft.com/office/drawing/2014/main" id="{FB215405-C5F4-B444-AC22-1D40CAEB2BB9}"/>
              </a:ext>
            </a:extLst>
          </p:cNvPr>
          <p:cNvSpPr>
            <a:spLocks noGrp="1"/>
          </p:cNvSpPr>
          <p:nvPr>
            <p:ph idx="1"/>
          </p:nvPr>
        </p:nvSpPr>
        <p:spPr>
          <a:xfrm>
            <a:off x="838200" y="1825625"/>
            <a:ext cx="10515600" cy="955153"/>
          </a:xfrm>
        </p:spPr>
        <p:txBody>
          <a:bodyPr/>
          <a:lstStyle/>
          <a:p>
            <a:r>
              <a:rPr lang="ja-JP" altLang="en-US" b="1"/>
              <a:t>３</a:t>
            </a:r>
            <a:r>
              <a:rPr lang="en-US" altLang="ja-JP" b="1" dirty="0"/>
              <a:t>D</a:t>
            </a:r>
            <a:r>
              <a:rPr lang="ja-JP" altLang="en-US" b="1"/>
              <a:t>を使わない</a:t>
            </a:r>
            <a:endParaRPr lang="en-US" altLang="ja-JP" b="1" dirty="0"/>
          </a:p>
          <a:p>
            <a:pPr lvl="1">
              <a:buFont typeface="Wingdings" pitchFamily="2" charset="2"/>
              <a:buChar char="ü"/>
            </a:pPr>
            <a:r>
              <a:rPr lang="ja-JP" altLang="en-US"/>
              <a:t>起点がゼロからにならないため</a:t>
            </a:r>
            <a:endParaRPr lang="en-US" altLang="ja-JP" dirty="0"/>
          </a:p>
          <a:p>
            <a:endParaRPr kumimoji="1" lang="ja-JP" altLang="en-US"/>
          </a:p>
        </p:txBody>
      </p:sp>
      <p:pic>
        <p:nvPicPr>
          <p:cNvPr id="4" name="図 3">
            <a:extLst>
              <a:ext uri="{FF2B5EF4-FFF2-40B4-BE49-F238E27FC236}">
                <a16:creationId xmlns:a16="http://schemas.microsoft.com/office/drawing/2014/main" id="{0850E327-3199-3F4E-943A-EE4B6277C4E8}"/>
              </a:ext>
            </a:extLst>
          </p:cNvPr>
          <p:cNvPicPr>
            <a:picLocks noChangeAspect="1"/>
          </p:cNvPicPr>
          <p:nvPr/>
        </p:nvPicPr>
        <p:blipFill>
          <a:blip r:embed="rId2"/>
          <a:stretch>
            <a:fillRect/>
          </a:stretch>
        </p:blipFill>
        <p:spPr>
          <a:xfrm>
            <a:off x="499997" y="2780778"/>
            <a:ext cx="3704167" cy="3086806"/>
          </a:xfrm>
          <a:prstGeom prst="rect">
            <a:avLst/>
          </a:prstGeom>
        </p:spPr>
      </p:pic>
      <p:sp>
        <p:nvSpPr>
          <p:cNvPr id="5" name="テキスト ボックス 4">
            <a:extLst>
              <a:ext uri="{FF2B5EF4-FFF2-40B4-BE49-F238E27FC236}">
                <a16:creationId xmlns:a16="http://schemas.microsoft.com/office/drawing/2014/main" id="{B6092019-D657-054F-AD5E-E7F2A7A9802A}"/>
              </a:ext>
            </a:extLst>
          </p:cNvPr>
          <p:cNvSpPr txBox="1"/>
          <p:nvPr/>
        </p:nvSpPr>
        <p:spPr>
          <a:xfrm>
            <a:off x="263677" y="5867584"/>
            <a:ext cx="5032147" cy="646331"/>
          </a:xfrm>
          <a:prstGeom prst="rect">
            <a:avLst/>
          </a:prstGeom>
          <a:noFill/>
        </p:spPr>
        <p:txBody>
          <a:bodyPr wrap="none" rtlCol="0">
            <a:spAutoFit/>
          </a:bodyPr>
          <a:lstStyle/>
          <a:p>
            <a:r>
              <a:rPr kumimoji="1" lang="ja-JP" altLang="en-US"/>
              <a:t>起点が違うため、減少しているにも関わらず、</a:t>
            </a:r>
            <a:endParaRPr kumimoji="1" lang="en-US" altLang="ja-JP" dirty="0"/>
          </a:p>
          <a:p>
            <a:r>
              <a:rPr lang="ja-JP" altLang="en-US"/>
              <a:t>増加しているように錯覚する</a:t>
            </a:r>
            <a:endParaRPr kumimoji="1" lang="ja-JP" altLang="en-US"/>
          </a:p>
        </p:txBody>
      </p:sp>
      <p:pic>
        <p:nvPicPr>
          <p:cNvPr id="6" name="図 5">
            <a:extLst>
              <a:ext uri="{FF2B5EF4-FFF2-40B4-BE49-F238E27FC236}">
                <a16:creationId xmlns:a16="http://schemas.microsoft.com/office/drawing/2014/main" id="{76F8362B-22CE-FD4F-A975-5BA17A879DDA}"/>
              </a:ext>
            </a:extLst>
          </p:cNvPr>
          <p:cNvPicPr>
            <a:picLocks noChangeAspect="1"/>
          </p:cNvPicPr>
          <p:nvPr/>
        </p:nvPicPr>
        <p:blipFill>
          <a:blip r:embed="rId3"/>
          <a:stretch>
            <a:fillRect/>
          </a:stretch>
        </p:blipFill>
        <p:spPr>
          <a:xfrm>
            <a:off x="5295824" y="2785990"/>
            <a:ext cx="2628900" cy="2286000"/>
          </a:xfrm>
          <a:prstGeom prst="rect">
            <a:avLst/>
          </a:prstGeom>
        </p:spPr>
      </p:pic>
      <p:pic>
        <p:nvPicPr>
          <p:cNvPr id="7" name="図 6">
            <a:extLst>
              <a:ext uri="{FF2B5EF4-FFF2-40B4-BE49-F238E27FC236}">
                <a16:creationId xmlns:a16="http://schemas.microsoft.com/office/drawing/2014/main" id="{6C999F7B-3A86-3E4B-BBC3-9917A76408C3}"/>
              </a:ext>
            </a:extLst>
          </p:cNvPr>
          <p:cNvPicPr>
            <a:picLocks noChangeAspect="1"/>
          </p:cNvPicPr>
          <p:nvPr/>
        </p:nvPicPr>
        <p:blipFill>
          <a:blip r:embed="rId4"/>
          <a:stretch>
            <a:fillRect/>
          </a:stretch>
        </p:blipFill>
        <p:spPr>
          <a:xfrm>
            <a:off x="8224156" y="2780778"/>
            <a:ext cx="3704167" cy="3448707"/>
          </a:xfrm>
          <a:prstGeom prst="rect">
            <a:avLst/>
          </a:prstGeom>
        </p:spPr>
      </p:pic>
      <p:sp>
        <p:nvSpPr>
          <p:cNvPr id="8" name="右矢印 7">
            <a:extLst>
              <a:ext uri="{FF2B5EF4-FFF2-40B4-BE49-F238E27FC236}">
                <a16:creationId xmlns:a16="http://schemas.microsoft.com/office/drawing/2014/main" id="{FE964096-8FC2-2C4B-A0E6-ECC5006E3305}"/>
              </a:ext>
            </a:extLst>
          </p:cNvPr>
          <p:cNvSpPr/>
          <p:nvPr/>
        </p:nvSpPr>
        <p:spPr>
          <a:xfrm>
            <a:off x="7859238" y="3835991"/>
            <a:ext cx="346746" cy="27557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569368AF-1925-7B4A-AEB3-DE3E0389C621}"/>
              </a:ext>
            </a:extLst>
          </p:cNvPr>
          <p:cNvSpPr txBox="1"/>
          <p:nvPr/>
        </p:nvSpPr>
        <p:spPr>
          <a:xfrm>
            <a:off x="5295824" y="5221253"/>
            <a:ext cx="2492990" cy="646331"/>
          </a:xfrm>
          <a:prstGeom prst="rect">
            <a:avLst/>
          </a:prstGeom>
          <a:noFill/>
        </p:spPr>
        <p:txBody>
          <a:bodyPr wrap="none" rtlCol="0">
            <a:spAutoFit/>
          </a:bodyPr>
          <a:lstStyle/>
          <a:p>
            <a:r>
              <a:rPr kumimoji="1" lang="ja-JP" altLang="en-US">
                <a:solidFill>
                  <a:srgbClr val="0070C0"/>
                </a:solidFill>
              </a:rPr>
              <a:t>軸を増やしたい場合は</a:t>
            </a:r>
            <a:endParaRPr kumimoji="1" lang="en-US" altLang="ja-JP" dirty="0">
              <a:solidFill>
                <a:srgbClr val="0070C0"/>
              </a:solidFill>
            </a:endParaRPr>
          </a:p>
          <a:p>
            <a:r>
              <a:rPr kumimoji="1" lang="ja-JP" altLang="en-US">
                <a:solidFill>
                  <a:srgbClr val="0070C0"/>
                </a:solidFill>
              </a:rPr>
              <a:t>色を使うと解決できる</a:t>
            </a:r>
          </a:p>
        </p:txBody>
      </p:sp>
    </p:spTree>
    <p:extLst>
      <p:ext uri="{BB962C8B-B14F-4D97-AF65-F5344CB8AC3E}">
        <p14:creationId xmlns:p14="http://schemas.microsoft.com/office/powerpoint/2010/main" val="1654506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B381C31-6666-2C43-B1E4-FBAEA658B8DE}"/>
              </a:ext>
            </a:extLst>
          </p:cNvPr>
          <p:cNvSpPr>
            <a:spLocks noGrp="1"/>
          </p:cNvSpPr>
          <p:nvPr>
            <p:ph type="title"/>
          </p:nvPr>
        </p:nvSpPr>
        <p:spPr/>
        <p:txBody>
          <a:bodyPr/>
          <a:lstStyle/>
          <a:p>
            <a:r>
              <a:rPr lang="ja-JP" altLang="en-US"/>
              <a:t>棒グラフにおける注意点（</a:t>
            </a:r>
            <a:r>
              <a:rPr lang="en-US" altLang="ja-JP" dirty="0"/>
              <a:t>3/3</a:t>
            </a:r>
            <a:r>
              <a:rPr lang="ja-JP" altLang="en-US"/>
              <a:t>）</a:t>
            </a:r>
            <a:endParaRPr kumimoji="1" lang="ja-JP" altLang="en-US"/>
          </a:p>
        </p:txBody>
      </p:sp>
      <p:sp>
        <p:nvSpPr>
          <p:cNvPr id="3" name="コンテンツ プレースホルダー 2">
            <a:extLst>
              <a:ext uri="{FF2B5EF4-FFF2-40B4-BE49-F238E27FC236}">
                <a16:creationId xmlns:a16="http://schemas.microsoft.com/office/drawing/2014/main" id="{28477BC9-DFF3-8C42-A8C9-1B4C13C24C78}"/>
              </a:ext>
            </a:extLst>
          </p:cNvPr>
          <p:cNvSpPr>
            <a:spLocks noGrp="1"/>
          </p:cNvSpPr>
          <p:nvPr>
            <p:ph idx="1"/>
          </p:nvPr>
        </p:nvSpPr>
        <p:spPr>
          <a:xfrm>
            <a:off x="838200" y="1825625"/>
            <a:ext cx="10515600" cy="886998"/>
          </a:xfrm>
        </p:spPr>
        <p:txBody>
          <a:bodyPr/>
          <a:lstStyle/>
          <a:p>
            <a:r>
              <a:rPr lang="ja-JP" altLang="en-US" b="1"/>
              <a:t>棒の順を意識する。</a:t>
            </a:r>
            <a:r>
              <a:rPr lang="ja-JP" altLang="en-US"/>
              <a:t>順のないカテゴリを扱うのであれば、降順か昇順にする</a:t>
            </a:r>
            <a:endParaRPr lang="en-US" altLang="ja-JP" dirty="0"/>
          </a:p>
          <a:p>
            <a:endParaRPr kumimoji="1" lang="ja-JP" altLang="en-US"/>
          </a:p>
        </p:txBody>
      </p:sp>
      <p:pic>
        <p:nvPicPr>
          <p:cNvPr id="4" name="図 3">
            <a:extLst>
              <a:ext uri="{FF2B5EF4-FFF2-40B4-BE49-F238E27FC236}">
                <a16:creationId xmlns:a16="http://schemas.microsoft.com/office/drawing/2014/main" id="{2559DFD4-2848-F547-B230-35A2A0812629}"/>
              </a:ext>
            </a:extLst>
          </p:cNvPr>
          <p:cNvPicPr>
            <a:picLocks noChangeAspect="1"/>
          </p:cNvPicPr>
          <p:nvPr/>
        </p:nvPicPr>
        <p:blipFill>
          <a:blip r:embed="rId2"/>
          <a:stretch>
            <a:fillRect/>
          </a:stretch>
        </p:blipFill>
        <p:spPr>
          <a:xfrm>
            <a:off x="838200" y="2712624"/>
            <a:ext cx="2448987" cy="2109897"/>
          </a:xfrm>
          <a:prstGeom prst="rect">
            <a:avLst/>
          </a:prstGeom>
        </p:spPr>
      </p:pic>
      <p:pic>
        <p:nvPicPr>
          <p:cNvPr id="5" name="図 4">
            <a:extLst>
              <a:ext uri="{FF2B5EF4-FFF2-40B4-BE49-F238E27FC236}">
                <a16:creationId xmlns:a16="http://schemas.microsoft.com/office/drawing/2014/main" id="{51298DDE-C5C8-C74C-869D-65AB8831C2C1}"/>
              </a:ext>
            </a:extLst>
          </p:cNvPr>
          <p:cNvPicPr>
            <a:picLocks noChangeAspect="1"/>
          </p:cNvPicPr>
          <p:nvPr/>
        </p:nvPicPr>
        <p:blipFill>
          <a:blip r:embed="rId3"/>
          <a:stretch>
            <a:fillRect/>
          </a:stretch>
        </p:blipFill>
        <p:spPr>
          <a:xfrm>
            <a:off x="3620058" y="4382978"/>
            <a:ext cx="2466957" cy="2109897"/>
          </a:xfrm>
          <a:prstGeom prst="rect">
            <a:avLst/>
          </a:prstGeom>
        </p:spPr>
      </p:pic>
      <p:pic>
        <p:nvPicPr>
          <p:cNvPr id="6" name="図 5">
            <a:extLst>
              <a:ext uri="{FF2B5EF4-FFF2-40B4-BE49-F238E27FC236}">
                <a16:creationId xmlns:a16="http://schemas.microsoft.com/office/drawing/2014/main" id="{28514FAB-57F4-CA4D-88C5-AC2393D02048}"/>
              </a:ext>
            </a:extLst>
          </p:cNvPr>
          <p:cNvPicPr>
            <a:picLocks noChangeAspect="1"/>
          </p:cNvPicPr>
          <p:nvPr/>
        </p:nvPicPr>
        <p:blipFill>
          <a:blip r:embed="rId4"/>
          <a:stretch>
            <a:fillRect/>
          </a:stretch>
        </p:blipFill>
        <p:spPr>
          <a:xfrm>
            <a:off x="6123228" y="2712623"/>
            <a:ext cx="2781587" cy="2109897"/>
          </a:xfrm>
          <a:prstGeom prst="rect">
            <a:avLst/>
          </a:prstGeom>
        </p:spPr>
      </p:pic>
      <p:pic>
        <p:nvPicPr>
          <p:cNvPr id="7" name="図 6">
            <a:extLst>
              <a:ext uri="{FF2B5EF4-FFF2-40B4-BE49-F238E27FC236}">
                <a16:creationId xmlns:a16="http://schemas.microsoft.com/office/drawing/2014/main" id="{17DC7A1A-853C-C044-BD13-9A134413314F}"/>
              </a:ext>
            </a:extLst>
          </p:cNvPr>
          <p:cNvPicPr>
            <a:picLocks noChangeAspect="1"/>
          </p:cNvPicPr>
          <p:nvPr/>
        </p:nvPicPr>
        <p:blipFill>
          <a:blip r:embed="rId5"/>
          <a:stretch>
            <a:fillRect/>
          </a:stretch>
        </p:blipFill>
        <p:spPr>
          <a:xfrm>
            <a:off x="9096659" y="3894667"/>
            <a:ext cx="2590012" cy="2598208"/>
          </a:xfrm>
          <a:prstGeom prst="rect">
            <a:avLst/>
          </a:prstGeom>
        </p:spPr>
      </p:pic>
      <p:cxnSp>
        <p:nvCxnSpPr>
          <p:cNvPr id="9" name="カギ線コネクタ 8">
            <a:extLst>
              <a:ext uri="{FF2B5EF4-FFF2-40B4-BE49-F238E27FC236}">
                <a16:creationId xmlns:a16="http://schemas.microsoft.com/office/drawing/2014/main" id="{700491C4-98A0-534C-8AFF-51DD8F05FD0F}"/>
              </a:ext>
            </a:extLst>
          </p:cNvPr>
          <p:cNvCxnSpPr>
            <a:stCxn id="4" idx="2"/>
            <a:endCxn id="5" idx="1"/>
          </p:cNvCxnSpPr>
          <p:nvPr/>
        </p:nvCxnSpPr>
        <p:spPr>
          <a:xfrm rot="16200000" flipH="1">
            <a:off x="2533673" y="4351542"/>
            <a:ext cx="615406" cy="1557364"/>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カギ線コネクタ 9">
            <a:extLst>
              <a:ext uri="{FF2B5EF4-FFF2-40B4-BE49-F238E27FC236}">
                <a16:creationId xmlns:a16="http://schemas.microsoft.com/office/drawing/2014/main" id="{89FD206F-A6E2-1146-8BE7-A192737B5725}"/>
              </a:ext>
            </a:extLst>
          </p:cNvPr>
          <p:cNvCxnSpPr>
            <a:cxnSpLocks/>
            <a:stCxn id="6" idx="2"/>
            <a:endCxn id="7" idx="1"/>
          </p:cNvCxnSpPr>
          <p:nvPr/>
        </p:nvCxnSpPr>
        <p:spPr>
          <a:xfrm rot="16200000" flipH="1">
            <a:off x="8119715" y="4216826"/>
            <a:ext cx="371251" cy="1582637"/>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3" name="テキスト ボックス 12">
            <a:extLst>
              <a:ext uri="{FF2B5EF4-FFF2-40B4-BE49-F238E27FC236}">
                <a16:creationId xmlns:a16="http://schemas.microsoft.com/office/drawing/2014/main" id="{CECBBF3D-6AD7-6F41-847E-787BD875CBA8}"/>
              </a:ext>
            </a:extLst>
          </p:cNvPr>
          <p:cNvSpPr txBox="1"/>
          <p:nvPr/>
        </p:nvSpPr>
        <p:spPr>
          <a:xfrm>
            <a:off x="6642657" y="5427031"/>
            <a:ext cx="2262158" cy="646331"/>
          </a:xfrm>
          <a:prstGeom prst="rect">
            <a:avLst/>
          </a:prstGeom>
          <a:noFill/>
        </p:spPr>
        <p:txBody>
          <a:bodyPr wrap="none" rtlCol="0">
            <a:spAutoFit/>
          </a:bodyPr>
          <a:lstStyle/>
          <a:p>
            <a:r>
              <a:rPr lang="ja-JP" altLang="en-US"/>
              <a:t>順序の</a:t>
            </a:r>
            <a:r>
              <a:rPr kumimoji="1" lang="ja-JP" altLang="en-US"/>
              <a:t>あ</a:t>
            </a:r>
            <a:r>
              <a:rPr lang="ja-JP" altLang="en-US"/>
              <a:t>るカテゴリ</a:t>
            </a:r>
            <a:endParaRPr lang="en-US" altLang="ja-JP" dirty="0"/>
          </a:p>
          <a:p>
            <a:r>
              <a:rPr lang="ja-JP" altLang="en-US"/>
              <a:t>でソート</a:t>
            </a:r>
            <a:endParaRPr kumimoji="1" lang="ja-JP" altLang="en-US"/>
          </a:p>
        </p:txBody>
      </p:sp>
      <p:sp>
        <p:nvSpPr>
          <p:cNvPr id="15" name="テキスト ボックス 14">
            <a:extLst>
              <a:ext uri="{FF2B5EF4-FFF2-40B4-BE49-F238E27FC236}">
                <a16:creationId xmlns:a16="http://schemas.microsoft.com/office/drawing/2014/main" id="{589E6B7E-3A63-CD46-AB0A-59363B3A61B2}"/>
              </a:ext>
            </a:extLst>
          </p:cNvPr>
          <p:cNvSpPr txBox="1"/>
          <p:nvPr/>
        </p:nvSpPr>
        <p:spPr>
          <a:xfrm>
            <a:off x="1486694" y="5635232"/>
            <a:ext cx="1800493" cy="646331"/>
          </a:xfrm>
          <a:prstGeom prst="rect">
            <a:avLst/>
          </a:prstGeom>
          <a:noFill/>
        </p:spPr>
        <p:txBody>
          <a:bodyPr wrap="none" rtlCol="0">
            <a:spAutoFit/>
          </a:bodyPr>
          <a:lstStyle/>
          <a:p>
            <a:r>
              <a:rPr lang="ja-JP" altLang="en-US"/>
              <a:t>文字を横向きや</a:t>
            </a:r>
            <a:endParaRPr lang="en-US" altLang="ja-JP" dirty="0"/>
          </a:p>
          <a:p>
            <a:r>
              <a:rPr lang="ja-JP" altLang="en-US"/>
              <a:t>斜めにしない</a:t>
            </a:r>
            <a:endParaRPr kumimoji="1" lang="ja-JP" altLang="en-US"/>
          </a:p>
        </p:txBody>
      </p:sp>
    </p:spTree>
    <p:extLst>
      <p:ext uri="{BB962C8B-B14F-4D97-AF65-F5344CB8AC3E}">
        <p14:creationId xmlns:p14="http://schemas.microsoft.com/office/powerpoint/2010/main" val="11699674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1B2BC67-F7B3-6A4C-AEC6-C9FB2B01F7ED}"/>
              </a:ext>
            </a:extLst>
          </p:cNvPr>
          <p:cNvSpPr>
            <a:spLocks noGrp="1"/>
          </p:cNvSpPr>
          <p:nvPr>
            <p:ph type="title"/>
          </p:nvPr>
        </p:nvSpPr>
        <p:spPr/>
        <p:txBody>
          <a:bodyPr/>
          <a:lstStyle/>
          <a:p>
            <a:r>
              <a:rPr kumimoji="1" lang="ja-JP" altLang="en-US"/>
              <a:t>棒グラフを２つ以上並べて使う</a:t>
            </a:r>
          </a:p>
        </p:txBody>
      </p:sp>
      <p:sp>
        <p:nvSpPr>
          <p:cNvPr id="3" name="コンテンツ プレースホルダー 2">
            <a:extLst>
              <a:ext uri="{FF2B5EF4-FFF2-40B4-BE49-F238E27FC236}">
                <a16:creationId xmlns:a16="http://schemas.microsoft.com/office/drawing/2014/main" id="{600D639B-6911-A747-BFB6-CBAD59181CF4}"/>
              </a:ext>
            </a:extLst>
          </p:cNvPr>
          <p:cNvSpPr>
            <a:spLocks noGrp="1"/>
          </p:cNvSpPr>
          <p:nvPr>
            <p:ph idx="1"/>
          </p:nvPr>
        </p:nvSpPr>
        <p:spPr>
          <a:xfrm>
            <a:off x="838199" y="1825625"/>
            <a:ext cx="6466417" cy="4667250"/>
          </a:xfrm>
        </p:spPr>
        <p:txBody>
          <a:bodyPr/>
          <a:lstStyle/>
          <a:p>
            <a:r>
              <a:rPr kumimoji="1" lang="ja-JP" altLang="en-US" b="1"/>
              <a:t>比較対象のカテゴリが複数ある</a:t>
            </a:r>
            <a:r>
              <a:rPr kumimoji="1" lang="ja-JP" altLang="en-US"/>
              <a:t>場合に使用</a:t>
            </a:r>
            <a:endParaRPr kumimoji="1" lang="en-US" altLang="ja-JP" dirty="0"/>
          </a:p>
          <a:p>
            <a:r>
              <a:rPr lang="ja-JP" altLang="en-US"/>
              <a:t>３つ以上並べると、比較的に認知的負荷がかかるので注意</a:t>
            </a:r>
            <a:endParaRPr kumimoji="1" lang="ja-JP" altLang="en-US"/>
          </a:p>
        </p:txBody>
      </p:sp>
      <p:pic>
        <p:nvPicPr>
          <p:cNvPr id="5" name="図 4">
            <a:extLst>
              <a:ext uri="{FF2B5EF4-FFF2-40B4-BE49-F238E27FC236}">
                <a16:creationId xmlns:a16="http://schemas.microsoft.com/office/drawing/2014/main" id="{12F22864-A29E-FF47-8AD8-91F55379231C}"/>
              </a:ext>
            </a:extLst>
          </p:cNvPr>
          <p:cNvPicPr>
            <a:picLocks noChangeAspect="1"/>
          </p:cNvPicPr>
          <p:nvPr/>
        </p:nvPicPr>
        <p:blipFill>
          <a:blip r:embed="rId2"/>
          <a:stretch>
            <a:fillRect/>
          </a:stretch>
        </p:blipFill>
        <p:spPr>
          <a:xfrm>
            <a:off x="7304617" y="1913029"/>
            <a:ext cx="4049183" cy="4579846"/>
          </a:xfrm>
          <a:prstGeom prst="rect">
            <a:avLst/>
          </a:prstGeom>
        </p:spPr>
      </p:pic>
    </p:spTree>
    <p:extLst>
      <p:ext uri="{BB962C8B-B14F-4D97-AF65-F5344CB8AC3E}">
        <p14:creationId xmlns:p14="http://schemas.microsoft.com/office/powerpoint/2010/main" val="20077970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F0284D9-E46E-A041-93F1-6E17C1C3E9CD}"/>
              </a:ext>
            </a:extLst>
          </p:cNvPr>
          <p:cNvSpPr>
            <a:spLocks noGrp="1"/>
          </p:cNvSpPr>
          <p:nvPr>
            <p:ph type="title"/>
          </p:nvPr>
        </p:nvSpPr>
        <p:spPr/>
        <p:txBody>
          <a:bodyPr/>
          <a:lstStyle/>
          <a:p>
            <a:r>
              <a:rPr kumimoji="1" lang="ja-JP" altLang="en-US"/>
              <a:t>バッグドバブル</a:t>
            </a:r>
          </a:p>
        </p:txBody>
      </p:sp>
      <p:sp>
        <p:nvSpPr>
          <p:cNvPr id="3" name="コンテンツ プレースホルダー 2">
            <a:extLst>
              <a:ext uri="{FF2B5EF4-FFF2-40B4-BE49-F238E27FC236}">
                <a16:creationId xmlns:a16="http://schemas.microsoft.com/office/drawing/2014/main" id="{A136B449-4C07-5C4B-A322-E29B60CB1A5B}"/>
              </a:ext>
            </a:extLst>
          </p:cNvPr>
          <p:cNvSpPr>
            <a:spLocks noGrp="1"/>
          </p:cNvSpPr>
          <p:nvPr>
            <p:ph idx="1"/>
          </p:nvPr>
        </p:nvSpPr>
        <p:spPr>
          <a:xfrm>
            <a:off x="838200" y="1825624"/>
            <a:ext cx="6375400" cy="4271397"/>
          </a:xfrm>
        </p:spPr>
        <p:txBody>
          <a:bodyPr/>
          <a:lstStyle/>
          <a:p>
            <a:r>
              <a:rPr kumimoji="1" lang="ja-JP" altLang="en-US" b="1"/>
              <a:t>大量なデータを小さいスペースで表すことができる</a:t>
            </a:r>
            <a:r>
              <a:rPr kumimoji="1" lang="ja-JP" altLang="en-US"/>
              <a:t>が、精緻な差などを見るのには適さない</a:t>
            </a:r>
            <a:endParaRPr kumimoji="1" lang="en-US" altLang="ja-JP" dirty="0"/>
          </a:p>
          <a:p>
            <a:r>
              <a:rPr lang="ja-JP" altLang="en-US"/>
              <a:t>比較対象の細かな差異がそこまで重要ではなく、俯瞰的に量の多寡を見たいときに使用</a:t>
            </a:r>
            <a:endParaRPr kumimoji="1" lang="ja-JP" altLang="en-US"/>
          </a:p>
        </p:txBody>
      </p:sp>
      <p:pic>
        <p:nvPicPr>
          <p:cNvPr id="4" name="図 3">
            <a:extLst>
              <a:ext uri="{FF2B5EF4-FFF2-40B4-BE49-F238E27FC236}">
                <a16:creationId xmlns:a16="http://schemas.microsoft.com/office/drawing/2014/main" id="{390C5861-33A1-6D42-8D5B-3DBF513E6EA9}"/>
              </a:ext>
            </a:extLst>
          </p:cNvPr>
          <p:cNvPicPr>
            <a:picLocks noChangeAspect="1"/>
          </p:cNvPicPr>
          <p:nvPr/>
        </p:nvPicPr>
        <p:blipFill>
          <a:blip r:embed="rId2"/>
          <a:stretch>
            <a:fillRect/>
          </a:stretch>
        </p:blipFill>
        <p:spPr>
          <a:xfrm>
            <a:off x="7213600" y="1825624"/>
            <a:ext cx="4435753" cy="3796243"/>
          </a:xfrm>
          <a:prstGeom prst="rect">
            <a:avLst/>
          </a:prstGeom>
        </p:spPr>
      </p:pic>
    </p:spTree>
    <p:extLst>
      <p:ext uri="{BB962C8B-B14F-4D97-AF65-F5344CB8AC3E}">
        <p14:creationId xmlns:p14="http://schemas.microsoft.com/office/powerpoint/2010/main" val="1834828365"/>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178</TotalTime>
  <Words>929</Words>
  <Application>Microsoft Macintosh PowerPoint</Application>
  <PresentationFormat>ワイド画面</PresentationFormat>
  <Paragraphs>95</Paragraphs>
  <Slides>23</Slides>
  <Notes>0</Notes>
  <HiddenSlides>0</HiddenSlides>
  <MMClips>0</MMClips>
  <ScaleCrop>false</ScaleCrop>
  <HeadingPairs>
    <vt:vector size="6" baseType="variant">
      <vt:variant>
        <vt:lpstr>使用されているフォント</vt:lpstr>
      </vt:variant>
      <vt:variant>
        <vt:i4>4</vt:i4>
      </vt:variant>
      <vt:variant>
        <vt:lpstr>テーマ</vt:lpstr>
      </vt:variant>
      <vt:variant>
        <vt:i4>1</vt:i4>
      </vt:variant>
      <vt:variant>
        <vt:lpstr>スライド タイトル</vt:lpstr>
      </vt:variant>
      <vt:variant>
        <vt:i4>23</vt:i4>
      </vt:variant>
    </vt:vector>
  </HeadingPairs>
  <TitlesOfParts>
    <vt:vector size="28" baseType="lpstr">
      <vt:lpstr>游ゴシック</vt:lpstr>
      <vt:lpstr>游ゴシック Light</vt:lpstr>
      <vt:lpstr>Arial</vt:lpstr>
      <vt:lpstr>Wingdings</vt:lpstr>
      <vt:lpstr>Office テーマ</vt:lpstr>
      <vt:lpstr>データ視覚化デザイン</vt:lpstr>
      <vt:lpstr>ビジュアルアナリティクスのサイクル</vt:lpstr>
      <vt:lpstr>量を表す</vt:lpstr>
      <vt:lpstr>棒グラフ</vt:lpstr>
      <vt:lpstr>棒グラフにおける注意点（1/3）</vt:lpstr>
      <vt:lpstr>棒グラフにおける注意点（2/3）</vt:lpstr>
      <vt:lpstr>棒グラフにおける注意点（3/3）</vt:lpstr>
      <vt:lpstr>棒グラフを２つ以上並べて使う</vt:lpstr>
      <vt:lpstr>バッグドバブル</vt:lpstr>
      <vt:lpstr>ブレットグラフ</vt:lpstr>
      <vt:lpstr>ロリポップチャート</vt:lpstr>
      <vt:lpstr>レーダーチャート</vt:lpstr>
      <vt:lpstr>ドットマトリックスチャート</vt:lpstr>
      <vt:lpstr>割合を表す</vt:lpstr>
      <vt:lpstr>積み上げ棒グラフ</vt:lpstr>
      <vt:lpstr>円グラフ</vt:lpstr>
      <vt:lpstr>円グラフの弊害</vt:lpstr>
      <vt:lpstr>円グラフ以外の可視化</vt:lpstr>
      <vt:lpstr>円グラフの注意点</vt:lpstr>
      <vt:lpstr>ドーナツチャート</vt:lpstr>
      <vt:lpstr>ツリーマップ</vt:lpstr>
      <vt:lpstr>ワッフルチャート</vt:lpstr>
      <vt:lpstr>ウォーターフォールチャート</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Shunsuke Tanaka</dc:creator>
  <cp:lastModifiedBy>Shunsuke Tanaka</cp:lastModifiedBy>
  <cp:revision>19</cp:revision>
  <dcterms:created xsi:type="dcterms:W3CDTF">2021-06-15T00:52:07Z</dcterms:created>
  <dcterms:modified xsi:type="dcterms:W3CDTF">2021-06-15T03:50:15Z</dcterms:modified>
</cp:coreProperties>
</file>